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1.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68" r:id="rId3"/>
    <p:sldId id="259" r:id="rId4"/>
    <p:sldId id="279" r:id="rId5"/>
    <p:sldId id="280" r:id="rId6"/>
    <p:sldId id="281" r:id="rId7"/>
    <p:sldId id="273" r:id="rId8"/>
    <p:sldId id="283" r:id="rId9"/>
    <p:sldId id="260" r:id="rId10"/>
    <p:sldId id="271" r:id="rId11"/>
    <p:sldId id="272" r:id="rId12"/>
    <p:sldId id="274" r:id="rId13"/>
    <p:sldId id="306" r:id="rId14"/>
    <p:sldId id="275" r:id="rId15"/>
    <p:sldId id="284" r:id="rId16"/>
    <p:sldId id="276" r:id="rId17"/>
    <p:sldId id="278" r:id="rId18"/>
    <p:sldId id="261" r:id="rId19"/>
    <p:sldId id="293" r:id="rId20"/>
    <p:sldId id="286" r:id="rId21"/>
    <p:sldId id="287" r:id="rId22"/>
    <p:sldId id="302" r:id="rId23"/>
    <p:sldId id="290" r:id="rId24"/>
    <p:sldId id="289" r:id="rId25"/>
    <p:sldId id="291" r:id="rId26"/>
    <p:sldId id="292" r:id="rId27"/>
    <p:sldId id="300" r:id="rId28"/>
    <p:sldId id="301" r:id="rId29"/>
    <p:sldId id="263" r:id="rId30"/>
    <p:sldId id="264" r:id="rId31"/>
    <p:sldId id="303" r:id="rId32"/>
    <p:sldId id="297" r:id="rId33"/>
    <p:sldId id="298" r:id="rId34"/>
    <p:sldId id="299" r:id="rId35"/>
    <p:sldId id="304" r:id="rId36"/>
    <p:sldId id="295" r:id="rId37"/>
    <p:sldId id="265" r:id="rId38"/>
    <p:sldId id="266" r:id="rId39"/>
    <p:sldId id="305" r:id="rId40"/>
    <p:sldId id="294" r:id="rId41"/>
    <p:sldId id="296" r:id="rId4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86"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2.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BASTILLE\Ags\WG\AG%20Bewohnerbefragung\2016\2016%20BB%20WG%20Auswertu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explosion val="25"/>
          <c:dPt>
            <c:idx val="1"/>
            <c:bubble3D val="0"/>
          </c:dPt>
          <c:dLbls>
            <c:dLbl>
              <c:idx val="1"/>
              <c:layout>
                <c:manualLayout>
                  <c:x val="-7.0178393482752414E-7"/>
                  <c:y val="0.15306739293067068"/>
                </c:manualLayout>
              </c:layout>
              <c:dLblPos val="bestFit"/>
              <c:showLegendKey val="0"/>
              <c:showVal val="1"/>
              <c:showCatName val="0"/>
              <c:showSerName val="0"/>
              <c:showPercent val="0"/>
              <c:showBubbleSize val="0"/>
            </c:dLbl>
            <c:txPr>
              <a:bodyPr/>
              <a:lstStyle/>
              <a:p>
                <a:pPr>
                  <a:defRPr sz="1200"/>
                </a:pPr>
                <a:endParaRPr lang="de-DE"/>
              </a:p>
            </c:txPr>
            <c:dLblPos val="ctr"/>
            <c:showLegendKey val="0"/>
            <c:showVal val="1"/>
            <c:showCatName val="0"/>
            <c:showSerName val="0"/>
            <c:showPercent val="0"/>
            <c:showBubbleSize val="0"/>
            <c:showLeaderLines val="1"/>
          </c:dLbls>
          <c:cat>
            <c:strRef>
              <c:f>Auswertung!$B$148:$C$148</c:f>
              <c:strCache>
                <c:ptCount val="2"/>
                <c:pt idx="0">
                  <c:v>Ja</c:v>
                </c:pt>
                <c:pt idx="1">
                  <c:v>nein</c:v>
                </c:pt>
              </c:strCache>
            </c:strRef>
          </c:cat>
          <c:val>
            <c:numRef>
              <c:f>Auswertung!$B$149:$C$149</c:f>
              <c:numCache>
                <c:formatCode>General</c:formatCode>
                <c:ptCount val="2"/>
                <c:pt idx="0">
                  <c:v>13</c:v>
                </c:pt>
                <c:pt idx="1">
                  <c:v>0</c:v>
                </c:pt>
              </c:numCache>
            </c:numRef>
          </c:val>
        </c:ser>
        <c:ser>
          <c:idx val="1"/>
          <c:order val="1"/>
          <c:explosion val="25"/>
          <c:dLbls>
            <c:dLblPos val="ctr"/>
            <c:showLegendKey val="0"/>
            <c:showVal val="0"/>
            <c:showCatName val="0"/>
            <c:showSerName val="0"/>
            <c:showPercent val="1"/>
            <c:showBubbleSize val="0"/>
            <c:showLeaderLines val="1"/>
          </c:dLbls>
          <c:cat>
            <c:strRef>
              <c:f>Auswertung!$B$148:$C$148</c:f>
              <c:strCache>
                <c:ptCount val="2"/>
                <c:pt idx="0">
                  <c:v>Ja</c:v>
                </c:pt>
                <c:pt idx="1">
                  <c:v>nein</c:v>
                </c:pt>
              </c:strCache>
            </c:strRef>
          </c:cat>
          <c:val>
            <c:numRef>
              <c:f>Auswertung!$B$150:$C$150</c:f>
              <c:numCache>
                <c:formatCode>0.0%</c:formatCode>
                <c:ptCount val="2"/>
                <c:pt idx="0">
                  <c:v>1</c:v>
                </c:pt>
                <c:pt idx="1">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txPr>
        <a:bodyPr/>
        <a:lstStyle/>
        <a:p>
          <a:pPr>
            <a:defRPr sz="1200"/>
          </a:pPr>
          <a:endParaRPr lang="de-DE"/>
        </a:p>
      </c:txPr>
    </c:legend>
    <c:plotVisOnly val="1"/>
    <c:dispBlanksAs val="gap"/>
    <c:showDLblsOverMax val="0"/>
  </c:chart>
  <c:txPr>
    <a:bodyPr/>
    <a:lstStyle/>
    <a:p>
      <a:pPr>
        <a:defRPr sz="1800">
          <a:solidFill>
            <a:schemeClr val="tx1"/>
          </a:solidFill>
        </a:defRPr>
      </a:pPr>
      <a:endParaRPr lang="de-DE"/>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a:pPr>
            <a:r>
              <a:rPr lang="de-DE"/>
              <a:t>Berücksichtigung  Freizeitgestaltung</a:t>
            </a:r>
          </a:p>
        </c:rich>
      </c:tx>
      <c:layout/>
      <c:overlay val="0"/>
    </c:title>
    <c:autoTitleDeleted val="0"/>
    <c:plotArea>
      <c:layout>
        <c:manualLayout>
          <c:layoutTarget val="inner"/>
          <c:xMode val="edge"/>
          <c:yMode val="edge"/>
          <c:x val="0.11950666733904373"/>
          <c:y val="0.27561745612519439"/>
          <c:w val="0.79026359582453831"/>
          <c:h val="0.67692641868042347"/>
        </c:manualLayout>
      </c:layout>
      <c:pieChart>
        <c:varyColors val="1"/>
        <c:ser>
          <c:idx val="0"/>
          <c:order val="0"/>
          <c:dPt>
            <c:idx val="1"/>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Auswertung!$B$329:$C$329</c:f>
              <c:strCache>
                <c:ptCount val="2"/>
                <c:pt idx="0">
                  <c:v>Ja</c:v>
                </c:pt>
                <c:pt idx="1">
                  <c:v>nein</c:v>
                </c:pt>
              </c:strCache>
            </c:strRef>
          </c:cat>
          <c:val>
            <c:numRef>
              <c:f>Auswertung!$B$330:$C$330</c:f>
              <c:numCache>
                <c:formatCode>General</c:formatCode>
                <c:ptCount val="2"/>
                <c:pt idx="0">
                  <c:v>12</c:v>
                </c:pt>
                <c:pt idx="1">
                  <c:v>1</c:v>
                </c:pt>
              </c:numCache>
            </c:numRef>
          </c:val>
        </c:ser>
        <c:ser>
          <c:idx val="1"/>
          <c:order val="1"/>
          <c:explosion val="25"/>
          <c:dLbls>
            <c:showLegendKey val="0"/>
            <c:showVal val="0"/>
            <c:showCatName val="0"/>
            <c:showSerName val="0"/>
            <c:showPercent val="1"/>
            <c:showBubbleSize val="0"/>
            <c:showLeaderLines val="1"/>
          </c:dLbls>
          <c:cat>
            <c:strRef>
              <c:f>Auswertung!$B$329:$C$329</c:f>
              <c:strCache>
                <c:ptCount val="2"/>
                <c:pt idx="0">
                  <c:v>Ja</c:v>
                </c:pt>
                <c:pt idx="1">
                  <c:v>nein</c:v>
                </c:pt>
              </c:strCache>
            </c:strRef>
          </c:cat>
          <c:val>
            <c:numRef>
              <c:f>Auswertung!$B$331:$C$331</c:f>
              <c:numCache>
                <c:formatCode>0.0%</c:formatCode>
                <c:ptCount val="2"/>
                <c:pt idx="0">
                  <c:v>0.92307692307692313</c:v>
                </c:pt>
                <c:pt idx="1">
                  <c:v>7.6923076923076927E-2</c:v>
                </c:pt>
              </c:numCache>
            </c:numRef>
          </c:val>
        </c:ser>
        <c:dLbls>
          <c:showLegendKey val="0"/>
          <c:showVal val="0"/>
          <c:showCatName val="0"/>
          <c:showSerName val="0"/>
          <c:showPercent val="1"/>
          <c:showBubbleSize val="0"/>
          <c:showLeaderLines val="1"/>
        </c:dLbls>
        <c:firstSliceAng val="0"/>
      </c:pieChart>
    </c:plotArea>
    <c:legend>
      <c:legendPos val="t"/>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Tabelle1!$B$1</c:f>
              <c:strCache>
                <c:ptCount val="1"/>
                <c:pt idx="0">
                  <c:v>Ja</c:v>
                </c:pt>
              </c:strCache>
            </c:strRef>
          </c:tx>
          <c:invertIfNegative val="0"/>
          <c:dLbls>
            <c:dLbl>
              <c:idx val="0"/>
              <c:layout/>
              <c:dLblPos val="ctr"/>
              <c:showLegendKey val="0"/>
              <c:showVal val="1"/>
              <c:showCatName val="0"/>
              <c:showSerName val="0"/>
              <c:showPercent val="0"/>
              <c:showBubbleSize val="0"/>
            </c:dLbl>
            <c:dLbl>
              <c:idx val="1"/>
              <c:layout/>
              <c:dLblPos val="ctr"/>
              <c:showLegendKey val="0"/>
              <c:showVal val="1"/>
              <c:showCatName val="0"/>
              <c:showSerName val="0"/>
              <c:showPercent val="0"/>
              <c:showBubbleSize val="0"/>
            </c:dLbl>
            <c:dLbl>
              <c:idx val="2"/>
              <c:layout/>
              <c:dLblPos val="ctr"/>
              <c:showLegendKey val="0"/>
              <c:showVal val="1"/>
              <c:showCatName val="0"/>
              <c:showSerName val="0"/>
              <c:showPercent val="0"/>
              <c:showBubbleSize val="0"/>
            </c:dLbl>
            <c:dLbl>
              <c:idx val="3"/>
              <c:layout/>
              <c:dLblPos val="ctr"/>
              <c:showLegendKey val="0"/>
              <c:showVal val="1"/>
              <c:showCatName val="0"/>
              <c:showSerName val="0"/>
              <c:showPercent val="0"/>
              <c:showBubbleSize val="0"/>
            </c:dLbl>
            <c:txPr>
              <a:bodyPr/>
              <a:lstStyle/>
              <a:p>
                <a:pPr>
                  <a:defRPr sz="1200">
                    <a:solidFill>
                      <a:schemeClr val="tx1"/>
                    </a:solidFill>
                  </a:defRPr>
                </a:pPr>
                <a:endParaRPr lang="de-DE"/>
              </a:p>
            </c:txPr>
            <c:dLblPos val="ctr"/>
            <c:showLegendKey val="0"/>
            <c:showVal val="0"/>
            <c:showCatName val="0"/>
            <c:showSerName val="0"/>
            <c:showPercent val="0"/>
            <c:showBubbleSize val="0"/>
          </c:dLbls>
          <c:cat>
            <c:strRef>
              <c:f>Tabelle1!$A$2:$A$5</c:f>
              <c:strCache>
                <c:ptCount val="4"/>
                <c:pt idx="0">
                  <c:v>Zeit für persönliche Angelegenheiten</c:v>
                </c:pt>
                <c:pt idx="1">
                  <c:v>Zeit Erledigung Dienste</c:v>
                </c:pt>
                <c:pt idx="2">
                  <c:v>Zeit Kontakt zu Freunde/Familie</c:v>
                </c:pt>
                <c:pt idx="3">
                  <c:v>Freizeit</c:v>
                </c:pt>
              </c:strCache>
            </c:strRef>
          </c:cat>
          <c:val>
            <c:numRef>
              <c:f>Tabelle1!$B$2:$B$5</c:f>
              <c:numCache>
                <c:formatCode>General</c:formatCode>
                <c:ptCount val="4"/>
                <c:pt idx="0">
                  <c:v>12</c:v>
                </c:pt>
                <c:pt idx="1">
                  <c:v>12</c:v>
                </c:pt>
                <c:pt idx="2">
                  <c:v>12</c:v>
                </c:pt>
                <c:pt idx="3">
                  <c:v>12</c:v>
                </c:pt>
              </c:numCache>
            </c:numRef>
          </c:val>
        </c:ser>
        <c:ser>
          <c:idx val="1"/>
          <c:order val="1"/>
          <c:tx>
            <c:strRef>
              <c:f>Tabelle1!$C$1</c:f>
              <c:strCache>
                <c:ptCount val="1"/>
                <c:pt idx="0">
                  <c:v>Nein</c:v>
                </c:pt>
              </c:strCache>
            </c:strRef>
          </c:tx>
          <c:spPr>
            <a:solidFill>
              <a:schemeClr val="bg1"/>
            </a:solidFill>
          </c:spPr>
          <c:invertIfNegative val="0"/>
          <c:dLbls>
            <c:txPr>
              <a:bodyPr/>
              <a:lstStyle/>
              <a:p>
                <a:pPr>
                  <a:defRPr sz="1200">
                    <a:solidFill>
                      <a:schemeClr val="tx1"/>
                    </a:solidFill>
                  </a:defRPr>
                </a:pPr>
                <a:endParaRPr lang="de-DE"/>
              </a:p>
            </c:txPr>
            <c:dLblPos val="ctr"/>
            <c:showLegendKey val="0"/>
            <c:showVal val="1"/>
            <c:showCatName val="0"/>
            <c:showSerName val="0"/>
            <c:showPercent val="0"/>
            <c:showBubbleSize val="0"/>
            <c:showLeaderLines val="0"/>
          </c:dLbls>
          <c:cat>
            <c:strRef>
              <c:f>Tabelle1!$A$2:$A$5</c:f>
              <c:strCache>
                <c:ptCount val="4"/>
                <c:pt idx="0">
                  <c:v>Zeit für persönliche Angelegenheiten</c:v>
                </c:pt>
                <c:pt idx="1">
                  <c:v>Zeit Erledigung Dienste</c:v>
                </c:pt>
                <c:pt idx="2">
                  <c:v>Zeit Kontakt zu Freunde/Familie</c:v>
                </c:pt>
                <c:pt idx="3">
                  <c:v>Freizeit</c:v>
                </c:pt>
              </c:strCache>
            </c:strRef>
          </c:cat>
          <c:val>
            <c:numRef>
              <c:f>Tabelle1!$C$2:$C$5</c:f>
              <c:numCache>
                <c:formatCode>General</c:formatCode>
                <c:ptCount val="4"/>
                <c:pt idx="0">
                  <c:v>0</c:v>
                </c:pt>
                <c:pt idx="1">
                  <c:v>0</c:v>
                </c:pt>
                <c:pt idx="2">
                  <c:v>1</c:v>
                </c:pt>
                <c:pt idx="3">
                  <c:v>0</c:v>
                </c:pt>
              </c:numCache>
            </c:numRef>
          </c:val>
        </c:ser>
        <c:dLbls>
          <c:dLblPos val="ctr"/>
          <c:showLegendKey val="0"/>
          <c:showVal val="1"/>
          <c:showCatName val="0"/>
          <c:showSerName val="0"/>
          <c:showPercent val="0"/>
          <c:showBubbleSize val="0"/>
        </c:dLbls>
        <c:gapWidth val="150"/>
        <c:axId val="36667392"/>
        <c:axId val="36668928"/>
      </c:barChart>
      <c:catAx>
        <c:axId val="36667392"/>
        <c:scaling>
          <c:orientation val="minMax"/>
        </c:scaling>
        <c:delete val="0"/>
        <c:axPos val="b"/>
        <c:majorTickMark val="out"/>
        <c:minorTickMark val="none"/>
        <c:tickLblPos val="nextTo"/>
        <c:txPr>
          <a:bodyPr rot="5400000" vert="horz"/>
          <a:lstStyle/>
          <a:p>
            <a:pPr>
              <a:defRPr sz="1400"/>
            </a:pPr>
            <a:endParaRPr lang="de-DE"/>
          </a:p>
        </c:txPr>
        <c:crossAx val="36668928"/>
        <c:crosses val="autoZero"/>
        <c:auto val="1"/>
        <c:lblAlgn val="ctr"/>
        <c:lblOffset val="100"/>
        <c:noMultiLvlLbl val="0"/>
      </c:catAx>
      <c:valAx>
        <c:axId val="36668928"/>
        <c:scaling>
          <c:orientation val="minMax"/>
        </c:scaling>
        <c:delete val="0"/>
        <c:axPos val="l"/>
        <c:majorGridlines/>
        <c:numFmt formatCode="General" sourceLinked="1"/>
        <c:majorTickMark val="out"/>
        <c:minorTickMark val="none"/>
        <c:tickLblPos val="nextTo"/>
        <c:txPr>
          <a:bodyPr/>
          <a:lstStyle/>
          <a:p>
            <a:pPr>
              <a:defRPr sz="1200"/>
            </a:pPr>
            <a:endParaRPr lang="de-DE"/>
          </a:p>
        </c:txPr>
        <c:crossAx val="36667392"/>
        <c:crosses val="autoZero"/>
        <c:crossBetween val="between"/>
      </c:valAx>
    </c:plotArea>
    <c:legend>
      <c:legendPos val="r"/>
      <c:layout/>
      <c:overlay val="0"/>
      <c:txPr>
        <a:bodyPr/>
        <a:lstStyle/>
        <a:p>
          <a:pPr>
            <a:defRPr sz="1200"/>
          </a:pPr>
          <a:endParaRPr lang="de-DE"/>
        </a:p>
      </c:txPr>
    </c:legend>
    <c:plotVisOnly val="1"/>
    <c:dispBlanksAs val="gap"/>
    <c:showDLblsOverMax val="0"/>
  </c:chart>
  <c:txPr>
    <a:bodyPr/>
    <a:lstStyle/>
    <a:p>
      <a:pPr>
        <a:defRPr sz="1800">
          <a:solidFill>
            <a:schemeClr val="bg1">
              <a:lumMod val="95000"/>
              <a:lumOff val="5000"/>
            </a:schemeClr>
          </a:solidFill>
        </a:defRPr>
      </a:pPr>
      <a:endParaRPr lang="de-DE"/>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spPr>
              <a:solidFill>
                <a:schemeClr val="accent6"/>
              </a:solidFill>
            </c:spPr>
          </c:dPt>
          <c:dLbls>
            <c:txPr>
              <a:bodyPr/>
              <a:lstStyle/>
              <a:p>
                <a:pPr>
                  <a:defRPr>
                    <a:solidFill>
                      <a:schemeClr val="tx1"/>
                    </a:solidFill>
                  </a:defRPr>
                </a:pPr>
                <a:endParaRPr lang="de-DE"/>
              </a:p>
            </c:txPr>
            <c:showLegendKey val="0"/>
            <c:showVal val="1"/>
            <c:showCatName val="0"/>
            <c:showSerName val="0"/>
            <c:showPercent val="0"/>
            <c:showBubbleSize val="0"/>
            <c:showLeaderLines val="1"/>
          </c:dLbls>
          <c:cat>
            <c:strRef>
              <c:f>Auswertung!$B$441:$C$441</c:f>
              <c:strCache>
                <c:ptCount val="2"/>
                <c:pt idx="0">
                  <c:v>Ja</c:v>
                </c:pt>
                <c:pt idx="1">
                  <c:v>Nein</c:v>
                </c:pt>
              </c:strCache>
            </c:strRef>
          </c:cat>
          <c:val>
            <c:numRef>
              <c:f>Auswertung!$B$442:$C$442</c:f>
              <c:numCache>
                <c:formatCode>General</c:formatCode>
                <c:ptCount val="2"/>
                <c:pt idx="0">
                  <c:v>13</c:v>
                </c:pt>
                <c:pt idx="1">
                  <c:v>0</c:v>
                </c:pt>
              </c:numCache>
            </c:numRef>
          </c:val>
        </c:ser>
        <c:ser>
          <c:idx val="1"/>
          <c:order val="1"/>
          <c:dLbls>
            <c:showLegendKey val="0"/>
            <c:showVal val="0"/>
            <c:showCatName val="0"/>
            <c:showSerName val="0"/>
            <c:showPercent val="1"/>
            <c:showBubbleSize val="0"/>
            <c:showLeaderLines val="1"/>
          </c:dLbls>
          <c:cat>
            <c:strRef>
              <c:f>Auswertung!$B$441:$C$441</c:f>
              <c:strCache>
                <c:ptCount val="2"/>
                <c:pt idx="0">
                  <c:v>Ja</c:v>
                </c:pt>
                <c:pt idx="1">
                  <c:v>Nein</c:v>
                </c:pt>
              </c:strCache>
            </c:strRef>
          </c:cat>
          <c:val>
            <c:numRef>
              <c:f>Auswertung!$B$443:$C$443</c:f>
              <c:numCache>
                <c:formatCode>0.0%</c:formatCode>
                <c:ptCount val="2"/>
                <c:pt idx="0">
                  <c:v>1</c:v>
                </c:pt>
                <c:pt idx="1">
                  <c:v>0</c:v>
                </c:pt>
              </c:numCache>
            </c:numRef>
          </c:val>
        </c:ser>
        <c:dLbls>
          <c:showLegendKey val="0"/>
          <c:showVal val="0"/>
          <c:showCatName val="0"/>
          <c:showSerName val="0"/>
          <c:showPercent val="1"/>
          <c:showBubbleSize val="0"/>
          <c:showLeaderLines val="1"/>
        </c:dLbls>
        <c:firstSliceAng val="0"/>
      </c:pieChart>
    </c:plotArea>
    <c:legend>
      <c:legendPos val="t"/>
      <c:layout/>
      <c:overlay val="0"/>
    </c:legend>
    <c:plotVisOnly val="1"/>
    <c:dispBlanksAs val="gap"/>
    <c:showDLblsOverMax val="0"/>
  </c:chart>
  <c:txPr>
    <a:bodyPr/>
    <a:lstStyle/>
    <a:p>
      <a:pPr>
        <a:defRPr>
          <a:solidFill>
            <a:schemeClr val="bg1">
              <a:lumMod val="85000"/>
              <a:lumOff val="15000"/>
            </a:schemeClr>
          </a:solidFill>
        </a:defRPr>
      </a:pPr>
      <a:endParaRPr lang="de-DE"/>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spPr>
              <a:solidFill>
                <a:schemeClr val="bg1"/>
              </a:solidFill>
            </c:spPr>
          </c:dPt>
          <c:dLbls>
            <c:txPr>
              <a:bodyPr/>
              <a:lstStyle/>
              <a:p>
                <a:pPr>
                  <a:defRPr>
                    <a:solidFill>
                      <a:schemeClr val="tx1"/>
                    </a:solidFill>
                  </a:defRPr>
                </a:pPr>
                <a:endParaRPr lang="de-DE"/>
              </a:p>
            </c:txPr>
            <c:showLegendKey val="0"/>
            <c:showVal val="1"/>
            <c:showCatName val="0"/>
            <c:showSerName val="0"/>
            <c:showPercent val="0"/>
            <c:showBubbleSize val="0"/>
            <c:showLeaderLines val="1"/>
          </c:dLbls>
          <c:cat>
            <c:strRef>
              <c:f>Auswertung!$B$422:$C$422</c:f>
              <c:strCache>
                <c:ptCount val="2"/>
                <c:pt idx="0">
                  <c:v>Ja</c:v>
                </c:pt>
                <c:pt idx="1">
                  <c:v>Nein</c:v>
                </c:pt>
              </c:strCache>
            </c:strRef>
          </c:cat>
          <c:val>
            <c:numRef>
              <c:f>Auswertung!$B$423:$C$423</c:f>
              <c:numCache>
                <c:formatCode>General</c:formatCode>
                <c:ptCount val="2"/>
                <c:pt idx="0">
                  <c:v>12</c:v>
                </c:pt>
                <c:pt idx="1">
                  <c:v>1</c:v>
                </c:pt>
              </c:numCache>
            </c:numRef>
          </c:val>
        </c:ser>
        <c:ser>
          <c:idx val="1"/>
          <c:order val="1"/>
          <c:explosion val="25"/>
          <c:dLbls>
            <c:showLegendKey val="0"/>
            <c:showVal val="0"/>
            <c:showCatName val="0"/>
            <c:showSerName val="0"/>
            <c:showPercent val="1"/>
            <c:showBubbleSize val="0"/>
            <c:showLeaderLines val="1"/>
          </c:dLbls>
          <c:cat>
            <c:strRef>
              <c:f>Auswertung!$B$422:$C$422</c:f>
              <c:strCache>
                <c:ptCount val="2"/>
                <c:pt idx="0">
                  <c:v>Ja</c:v>
                </c:pt>
                <c:pt idx="1">
                  <c:v>Nein</c:v>
                </c:pt>
              </c:strCache>
            </c:strRef>
          </c:cat>
          <c:val>
            <c:numRef>
              <c:f>Auswertung!$B$424:$C$424</c:f>
              <c:numCache>
                <c:formatCode>0.0%</c:formatCode>
                <c:ptCount val="2"/>
                <c:pt idx="0">
                  <c:v>0.92307692307692313</c:v>
                </c:pt>
                <c:pt idx="1">
                  <c:v>7.6923076923076927E-2</c:v>
                </c:pt>
              </c:numCache>
            </c:numRef>
          </c:val>
        </c:ser>
        <c:dLbls>
          <c:showLegendKey val="0"/>
          <c:showVal val="0"/>
          <c:showCatName val="0"/>
          <c:showSerName val="0"/>
          <c:showPercent val="1"/>
          <c:showBubbleSize val="0"/>
          <c:showLeaderLines val="1"/>
        </c:dLbls>
        <c:firstSliceAng val="0"/>
      </c:pieChart>
    </c:plotArea>
    <c:legend>
      <c:legendPos val="t"/>
      <c:layout/>
      <c:overlay val="0"/>
    </c:legend>
    <c:plotVisOnly val="1"/>
    <c:dispBlanksAs val="gap"/>
    <c:showDLblsOverMax val="0"/>
  </c:chart>
  <c:txPr>
    <a:bodyPr/>
    <a:lstStyle/>
    <a:p>
      <a:pPr>
        <a:defRPr>
          <a:solidFill>
            <a:schemeClr val="bg1">
              <a:lumMod val="85000"/>
              <a:lumOff val="15000"/>
            </a:schemeClr>
          </a:solidFill>
        </a:defRPr>
      </a:pPr>
      <a:endParaRPr lang="de-DE"/>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Auswertung!$B$583:$C$583</c:f>
              <c:strCache>
                <c:ptCount val="2"/>
                <c:pt idx="0">
                  <c:v>Ja</c:v>
                </c:pt>
                <c:pt idx="1">
                  <c:v>Nein</c:v>
                </c:pt>
              </c:strCache>
            </c:strRef>
          </c:cat>
          <c:val>
            <c:numRef>
              <c:f>Auswertung!$B$584:$C$584</c:f>
              <c:numCache>
                <c:formatCode>General</c:formatCode>
                <c:ptCount val="2"/>
                <c:pt idx="0">
                  <c:v>11</c:v>
                </c:pt>
                <c:pt idx="1">
                  <c:v>0</c:v>
                </c:pt>
              </c:numCache>
            </c:numRef>
          </c:val>
        </c:ser>
        <c:ser>
          <c:idx val="1"/>
          <c:order val="1"/>
          <c:explosion val="25"/>
          <c:dLbls>
            <c:showLegendKey val="0"/>
            <c:showVal val="0"/>
            <c:showCatName val="0"/>
            <c:showSerName val="0"/>
            <c:showPercent val="1"/>
            <c:showBubbleSize val="0"/>
            <c:showLeaderLines val="1"/>
          </c:dLbls>
          <c:cat>
            <c:strRef>
              <c:f>Auswertung!$B$583:$C$583</c:f>
              <c:strCache>
                <c:ptCount val="2"/>
                <c:pt idx="0">
                  <c:v>Ja</c:v>
                </c:pt>
                <c:pt idx="1">
                  <c:v>Nein</c:v>
                </c:pt>
              </c:strCache>
            </c:strRef>
          </c:cat>
          <c:val>
            <c:numRef>
              <c:f>Auswertung!$B$585:$C$585</c:f>
              <c:numCache>
                <c:formatCode>0.0%</c:formatCode>
                <c:ptCount val="2"/>
                <c:pt idx="0">
                  <c:v>0.84615384615384615</c:v>
                </c:pt>
                <c:pt idx="1">
                  <c:v>0</c:v>
                </c:pt>
              </c:numCache>
            </c:numRef>
          </c:val>
        </c:ser>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explosion val="13"/>
          <c:dPt>
            <c:idx val="1"/>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Auswertung!$B$552:$C$552</c:f>
              <c:strCache>
                <c:ptCount val="2"/>
                <c:pt idx="0">
                  <c:v>Ja</c:v>
                </c:pt>
                <c:pt idx="1">
                  <c:v>Nein</c:v>
                </c:pt>
              </c:strCache>
            </c:strRef>
          </c:cat>
          <c:val>
            <c:numRef>
              <c:f>Auswertung!$B$553:$C$553</c:f>
              <c:numCache>
                <c:formatCode>General</c:formatCode>
                <c:ptCount val="2"/>
                <c:pt idx="0">
                  <c:v>13</c:v>
                </c:pt>
                <c:pt idx="1">
                  <c:v>0</c:v>
                </c:pt>
              </c:numCache>
            </c:numRef>
          </c:val>
        </c:ser>
        <c:ser>
          <c:idx val="1"/>
          <c:order val="1"/>
          <c:explosion val="25"/>
          <c:dLbls>
            <c:dLblPos val="ctr"/>
            <c:showLegendKey val="0"/>
            <c:showVal val="0"/>
            <c:showCatName val="0"/>
            <c:showSerName val="0"/>
            <c:showPercent val="1"/>
            <c:showBubbleSize val="0"/>
            <c:showLeaderLines val="1"/>
          </c:dLbls>
          <c:cat>
            <c:strRef>
              <c:f>Auswertung!$B$552:$C$552</c:f>
              <c:strCache>
                <c:ptCount val="2"/>
                <c:pt idx="0">
                  <c:v>Ja</c:v>
                </c:pt>
                <c:pt idx="1">
                  <c:v>Nein</c:v>
                </c:pt>
              </c:strCache>
            </c:strRef>
          </c:cat>
          <c:val>
            <c:numRef>
              <c:f>Auswertung!$B$554:$C$554</c:f>
              <c:numCache>
                <c:formatCode>0.0%</c:formatCode>
                <c:ptCount val="2"/>
                <c:pt idx="0">
                  <c:v>1</c:v>
                </c:pt>
                <c:pt idx="1">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explosion val="25"/>
          <c:dPt>
            <c:idx val="1"/>
            <c:bubble3D val="0"/>
            <c:spPr>
              <a:solidFill>
                <a:schemeClr val="bg1"/>
              </a:solidFill>
            </c:spPr>
          </c:dPt>
          <c:dLbls>
            <c:dLblPos val="ctr"/>
            <c:showLegendKey val="0"/>
            <c:showVal val="1"/>
            <c:showCatName val="0"/>
            <c:showSerName val="0"/>
            <c:showPercent val="0"/>
            <c:showBubbleSize val="0"/>
            <c:showLeaderLines val="1"/>
          </c:dLbls>
          <c:cat>
            <c:strRef>
              <c:f>Auswertung!$B$568:$C$568</c:f>
              <c:strCache>
                <c:ptCount val="2"/>
                <c:pt idx="0">
                  <c:v>Ja</c:v>
                </c:pt>
                <c:pt idx="1">
                  <c:v>Nein</c:v>
                </c:pt>
              </c:strCache>
            </c:strRef>
          </c:cat>
          <c:val>
            <c:numRef>
              <c:f>Auswertung!$B$569:$C$569</c:f>
              <c:numCache>
                <c:formatCode>General</c:formatCode>
                <c:ptCount val="2"/>
                <c:pt idx="0">
                  <c:v>11</c:v>
                </c:pt>
                <c:pt idx="1">
                  <c:v>0</c:v>
                </c:pt>
              </c:numCache>
            </c:numRef>
          </c:val>
        </c:ser>
        <c:ser>
          <c:idx val="1"/>
          <c:order val="1"/>
          <c:explosion val="25"/>
          <c:dLbls>
            <c:dLblPos val="ctr"/>
            <c:showLegendKey val="0"/>
            <c:showVal val="0"/>
            <c:showCatName val="0"/>
            <c:showSerName val="0"/>
            <c:showPercent val="1"/>
            <c:showBubbleSize val="0"/>
            <c:showLeaderLines val="1"/>
          </c:dLbls>
          <c:cat>
            <c:strRef>
              <c:f>Auswertung!$B$568:$C$568</c:f>
              <c:strCache>
                <c:ptCount val="2"/>
                <c:pt idx="0">
                  <c:v>Ja</c:v>
                </c:pt>
                <c:pt idx="1">
                  <c:v>Nein</c:v>
                </c:pt>
              </c:strCache>
            </c:strRef>
          </c:cat>
          <c:val>
            <c:numRef>
              <c:f>Auswertung!$B$570:$C$570</c:f>
              <c:numCache>
                <c:formatCode>0.0%</c:formatCode>
                <c:ptCount val="2"/>
                <c:pt idx="0">
                  <c:v>0.84615384615384615</c:v>
                </c:pt>
                <c:pt idx="1">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explosion val="25"/>
          <c:dPt>
            <c:idx val="1"/>
            <c:bubble3D val="0"/>
            <c:spPr>
              <a:solidFill>
                <a:schemeClr val="bg1"/>
              </a:solidFill>
            </c:spPr>
          </c:dPt>
          <c:dLbls>
            <c:dLblPos val="ctr"/>
            <c:showLegendKey val="0"/>
            <c:showVal val="1"/>
            <c:showCatName val="0"/>
            <c:showSerName val="0"/>
            <c:showPercent val="0"/>
            <c:showBubbleSize val="0"/>
            <c:showLeaderLines val="1"/>
          </c:dLbls>
          <c:cat>
            <c:strRef>
              <c:f>Auswertung!$B$620:$C$620</c:f>
              <c:strCache>
                <c:ptCount val="2"/>
                <c:pt idx="0">
                  <c:v>Ja</c:v>
                </c:pt>
                <c:pt idx="1">
                  <c:v>Nein</c:v>
                </c:pt>
              </c:strCache>
            </c:strRef>
          </c:cat>
          <c:val>
            <c:numRef>
              <c:f>Auswertung!$B$621:$C$621</c:f>
              <c:numCache>
                <c:formatCode>General</c:formatCode>
                <c:ptCount val="2"/>
                <c:pt idx="0">
                  <c:v>13</c:v>
                </c:pt>
                <c:pt idx="1">
                  <c:v>0</c:v>
                </c:pt>
              </c:numCache>
            </c:numRef>
          </c:val>
        </c:ser>
        <c:ser>
          <c:idx val="1"/>
          <c:order val="1"/>
          <c:explosion val="25"/>
          <c:dLbls>
            <c:dLblPos val="ctr"/>
            <c:showLegendKey val="0"/>
            <c:showVal val="0"/>
            <c:showCatName val="0"/>
            <c:showSerName val="0"/>
            <c:showPercent val="1"/>
            <c:showBubbleSize val="0"/>
            <c:showLeaderLines val="1"/>
          </c:dLbls>
          <c:cat>
            <c:strRef>
              <c:f>Auswertung!$B$620:$C$620</c:f>
              <c:strCache>
                <c:ptCount val="2"/>
                <c:pt idx="0">
                  <c:v>Ja</c:v>
                </c:pt>
                <c:pt idx="1">
                  <c:v>Nein</c:v>
                </c:pt>
              </c:strCache>
            </c:strRef>
          </c:cat>
          <c:val>
            <c:numRef>
              <c:f>Auswertung!$B$622:$C$622</c:f>
              <c:numCache>
                <c:formatCode>0.0%</c:formatCode>
                <c:ptCount val="2"/>
                <c:pt idx="0">
                  <c:v>1</c:v>
                </c:pt>
                <c:pt idx="1">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a:pPr>
            <a:r>
              <a:rPr lang="de-DE"/>
              <a:t>Wie zufrieden sind Sie mit der Betreuung in der WG?</a:t>
            </a:r>
          </a:p>
        </c:rich>
      </c:tx>
      <c:layout/>
      <c:overlay val="0"/>
    </c:title>
    <c:autoTitleDeleted val="0"/>
    <c:plotArea>
      <c:layout/>
      <c:pieChart>
        <c:varyColors val="1"/>
        <c:ser>
          <c:idx val="0"/>
          <c:order val="0"/>
          <c:dPt>
            <c:idx val="3"/>
            <c:bubble3D val="0"/>
            <c:spPr>
              <a:solidFill>
                <a:schemeClr val="bg1"/>
              </a:solidFill>
            </c:spPr>
          </c:dPt>
          <c:dLbls>
            <c:showLegendKey val="0"/>
            <c:showVal val="0"/>
            <c:showCatName val="0"/>
            <c:showSerName val="0"/>
            <c:showPercent val="1"/>
            <c:showBubbleSize val="0"/>
            <c:showLeaderLines val="1"/>
          </c:dLbls>
          <c:cat>
            <c:strRef>
              <c:f>Auswertung!$B$637:$E$637</c:f>
              <c:strCache>
                <c:ptCount val="4"/>
                <c:pt idx="0">
                  <c:v>sehr gut</c:v>
                </c:pt>
                <c:pt idx="1">
                  <c:v>gut </c:v>
                </c:pt>
                <c:pt idx="2">
                  <c:v>es geht</c:v>
                </c:pt>
                <c:pt idx="3">
                  <c:v>nicht gut</c:v>
                </c:pt>
              </c:strCache>
            </c:strRef>
          </c:cat>
          <c:val>
            <c:numRef>
              <c:f>Auswertung!$B$638:$E$638</c:f>
              <c:numCache>
                <c:formatCode>General</c:formatCode>
                <c:ptCount val="4"/>
                <c:pt idx="0">
                  <c:v>6</c:v>
                </c:pt>
                <c:pt idx="1">
                  <c:v>7</c:v>
                </c:pt>
                <c:pt idx="2">
                  <c:v>0</c:v>
                </c:pt>
                <c:pt idx="3">
                  <c:v>0</c:v>
                </c:pt>
              </c:numCache>
            </c:numRef>
          </c:val>
        </c:ser>
        <c:ser>
          <c:idx val="1"/>
          <c:order val="1"/>
          <c:dLbls>
            <c:showLegendKey val="0"/>
            <c:showVal val="0"/>
            <c:showCatName val="0"/>
            <c:showSerName val="0"/>
            <c:showPercent val="1"/>
            <c:showBubbleSize val="0"/>
            <c:showLeaderLines val="1"/>
          </c:dLbls>
          <c:cat>
            <c:strRef>
              <c:f>Auswertung!$B$637:$E$637</c:f>
              <c:strCache>
                <c:ptCount val="4"/>
                <c:pt idx="0">
                  <c:v>sehr gut</c:v>
                </c:pt>
                <c:pt idx="1">
                  <c:v>gut </c:v>
                </c:pt>
                <c:pt idx="2">
                  <c:v>es geht</c:v>
                </c:pt>
                <c:pt idx="3">
                  <c:v>nicht gut</c:v>
                </c:pt>
              </c:strCache>
            </c:strRef>
          </c:cat>
          <c:val>
            <c:numRef>
              <c:f>Auswertung!$B$639:$E$639</c:f>
              <c:numCache>
                <c:formatCode>0.0%</c:formatCode>
                <c:ptCount val="4"/>
                <c:pt idx="0">
                  <c:v>0.46153846153846156</c:v>
                </c:pt>
                <c:pt idx="1">
                  <c:v>0.53846153846153844</c:v>
                </c:pt>
                <c:pt idx="2">
                  <c:v>0</c:v>
                </c:pt>
                <c:pt idx="3" formatCode="0%">
                  <c:v>0</c:v>
                </c:pt>
              </c:numCache>
            </c:numRef>
          </c:val>
        </c:ser>
        <c:dLbls>
          <c:showLegendKey val="0"/>
          <c:showVal val="0"/>
          <c:showCatName val="0"/>
          <c:showSerName val="0"/>
          <c:showPercent val="1"/>
          <c:showBubbleSize val="0"/>
          <c:showLeaderLines val="1"/>
        </c:dLbls>
        <c:firstSliceAng val="0"/>
      </c:pieChart>
    </c:plotArea>
    <c:legend>
      <c:legendPos val="t"/>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0"/>
    <c:plotArea>
      <c:layout/>
      <c:barChart>
        <c:barDir val="col"/>
        <c:grouping val="clustered"/>
        <c:varyColors val="0"/>
        <c:ser>
          <c:idx val="0"/>
          <c:order val="0"/>
          <c:tx>
            <c:strRef>
              <c:f>Auswertung!$A$477</c:f>
              <c:strCache>
                <c:ptCount val="1"/>
                <c:pt idx="0">
                  <c:v>Ja</c:v>
                </c:pt>
              </c:strCache>
            </c:strRef>
          </c:tx>
          <c:invertIfNegative val="0"/>
          <c:dLbls>
            <c:txPr>
              <a:bodyPr/>
              <a:lstStyle/>
              <a:p>
                <a:pPr>
                  <a:defRPr>
                    <a:solidFill>
                      <a:schemeClr val="tx1"/>
                    </a:solidFill>
                  </a:defRPr>
                </a:pPr>
                <a:endParaRPr lang="de-DE"/>
              </a:p>
            </c:txPr>
            <c:dLblPos val="ctr"/>
            <c:showLegendKey val="0"/>
            <c:showVal val="1"/>
            <c:showCatName val="0"/>
            <c:showSerName val="0"/>
            <c:showPercent val="0"/>
            <c:showBubbleSize val="0"/>
            <c:showLeaderLines val="0"/>
          </c:dLbls>
          <c:cat>
            <c:strRef>
              <c:f>Auswertung!$B$476:$H$476</c:f>
              <c:strCache>
                <c:ptCount val="7"/>
                <c:pt idx="0">
                  <c:v>Partnerin/Partner</c:v>
                </c:pt>
                <c:pt idx="1">
                  <c:v>Eltern/Geschwistern</c:v>
                </c:pt>
                <c:pt idx="2">
                  <c:v>Zu Nachbarn</c:v>
                </c:pt>
                <c:pt idx="3">
                  <c:v>Freunden/Arbeitskol.</c:v>
                </c:pt>
                <c:pt idx="4">
                  <c:v>and. Betr. d. Vereins</c:v>
                </c:pt>
                <c:pt idx="5">
                  <c:v>gesetz. Betreuer</c:v>
                </c:pt>
                <c:pt idx="6">
                  <c:v>anderen Personen</c:v>
                </c:pt>
              </c:strCache>
            </c:strRef>
          </c:cat>
          <c:val>
            <c:numRef>
              <c:f>Auswertung!$B$477:$H$477</c:f>
              <c:numCache>
                <c:formatCode>General</c:formatCode>
                <c:ptCount val="7"/>
                <c:pt idx="0">
                  <c:v>6</c:v>
                </c:pt>
                <c:pt idx="1">
                  <c:v>3</c:v>
                </c:pt>
                <c:pt idx="2">
                  <c:v>1</c:v>
                </c:pt>
                <c:pt idx="3">
                  <c:v>3</c:v>
                </c:pt>
                <c:pt idx="4">
                  <c:v>3</c:v>
                </c:pt>
                <c:pt idx="5">
                  <c:v>3</c:v>
                </c:pt>
                <c:pt idx="6">
                  <c:v>2</c:v>
                </c:pt>
              </c:numCache>
            </c:numRef>
          </c:val>
        </c:ser>
        <c:ser>
          <c:idx val="1"/>
          <c:order val="1"/>
          <c:tx>
            <c:strRef>
              <c:f>Auswertung!$A$478</c:f>
              <c:strCache>
                <c:ptCount val="1"/>
                <c:pt idx="0">
                  <c:v>Nein</c:v>
                </c:pt>
              </c:strCache>
            </c:strRef>
          </c:tx>
          <c:spPr>
            <a:solidFill>
              <a:schemeClr val="bg1"/>
            </a:solidFill>
          </c:spPr>
          <c:invertIfNegative val="0"/>
          <c:dLbls>
            <c:txPr>
              <a:bodyPr/>
              <a:lstStyle/>
              <a:p>
                <a:pPr>
                  <a:defRPr>
                    <a:solidFill>
                      <a:schemeClr val="tx1"/>
                    </a:solidFill>
                  </a:defRPr>
                </a:pPr>
                <a:endParaRPr lang="de-DE"/>
              </a:p>
            </c:txPr>
            <c:dLblPos val="ctr"/>
            <c:showLegendKey val="0"/>
            <c:showVal val="1"/>
            <c:showCatName val="0"/>
            <c:showSerName val="0"/>
            <c:showPercent val="0"/>
            <c:showBubbleSize val="0"/>
            <c:showLeaderLines val="0"/>
          </c:dLbls>
          <c:cat>
            <c:strRef>
              <c:f>Auswertung!$B$476:$H$476</c:f>
              <c:strCache>
                <c:ptCount val="7"/>
                <c:pt idx="0">
                  <c:v>Partnerin/Partner</c:v>
                </c:pt>
                <c:pt idx="1">
                  <c:v>Eltern/Geschwistern</c:v>
                </c:pt>
                <c:pt idx="2">
                  <c:v>Zu Nachbarn</c:v>
                </c:pt>
                <c:pt idx="3">
                  <c:v>Freunden/Arbeitskol.</c:v>
                </c:pt>
                <c:pt idx="4">
                  <c:v>and. Betr. d. Vereins</c:v>
                </c:pt>
                <c:pt idx="5">
                  <c:v>gesetz. Betreuer</c:v>
                </c:pt>
                <c:pt idx="6">
                  <c:v>anderen Personen</c:v>
                </c:pt>
              </c:strCache>
            </c:strRef>
          </c:cat>
          <c:val>
            <c:numRef>
              <c:f>Auswertung!$B$478:$H$478</c:f>
              <c:numCache>
                <c:formatCode>General</c:formatCode>
                <c:ptCount val="7"/>
                <c:pt idx="0">
                  <c:v>4</c:v>
                </c:pt>
                <c:pt idx="1">
                  <c:v>10</c:v>
                </c:pt>
                <c:pt idx="2">
                  <c:v>7</c:v>
                </c:pt>
                <c:pt idx="3">
                  <c:v>9</c:v>
                </c:pt>
                <c:pt idx="4">
                  <c:v>9</c:v>
                </c:pt>
                <c:pt idx="5">
                  <c:v>8</c:v>
                </c:pt>
                <c:pt idx="6">
                  <c:v>8</c:v>
                </c:pt>
              </c:numCache>
            </c:numRef>
          </c:val>
        </c:ser>
        <c:ser>
          <c:idx val="2"/>
          <c:order val="2"/>
          <c:tx>
            <c:strRef>
              <c:f>Auswertung!$A$479</c:f>
              <c:strCache>
                <c:ptCount val="1"/>
                <c:pt idx="0">
                  <c:v>will ich nicht</c:v>
                </c:pt>
              </c:strCache>
            </c:strRef>
          </c:tx>
          <c:invertIfNegative val="0"/>
          <c:dLbls>
            <c:txPr>
              <a:bodyPr/>
              <a:lstStyle/>
              <a:p>
                <a:pPr>
                  <a:defRPr>
                    <a:solidFill>
                      <a:schemeClr val="tx1"/>
                    </a:solidFill>
                  </a:defRPr>
                </a:pPr>
                <a:endParaRPr lang="de-DE"/>
              </a:p>
            </c:txPr>
            <c:dLblPos val="ctr"/>
            <c:showLegendKey val="0"/>
            <c:showVal val="1"/>
            <c:showCatName val="0"/>
            <c:showSerName val="0"/>
            <c:showPercent val="0"/>
            <c:showBubbleSize val="0"/>
            <c:showLeaderLines val="0"/>
          </c:dLbls>
          <c:cat>
            <c:strRef>
              <c:f>Auswertung!$B$476:$H$476</c:f>
              <c:strCache>
                <c:ptCount val="7"/>
                <c:pt idx="0">
                  <c:v>Partnerin/Partner</c:v>
                </c:pt>
                <c:pt idx="1">
                  <c:v>Eltern/Geschwistern</c:v>
                </c:pt>
                <c:pt idx="2">
                  <c:v>Zu Nachbarn</c:v>
                </c:pt>
                <c:pt idx="3">
                  <c:v>Freunden/Arbeitskol.</c:v>
                </c:pt>
                <c:pt idx="4">
                  <c:v>and. Betr. d. Vereins</c:v>
                </c:pt>
                <c:pt idx="5">
                  <c:v>gesetz. Betreuer</c:v>
                </c:pt>
                <c:pt idx="6">
                  <c:v>anderen Personen</c:v>
                </c:pt>
              </c:strCache>
            </c:strRef>
          </c:cat>
          <c:val>
            <c:numRef>
              <c:f>Auswertung!$B$479:$H$479</c:f>
              <c:numCache>
                <c:formatCode>General</c:formatCode>
                <c:ptCount val="7"/>
                <c:pt idx="0">
                  <c:v>3</c:v>
                </c:pt>
                <c:pt idx="1">
                  <c:v>0</c:v>
                </c:pt>
                <c:pt idx="2">
                  <c:v>4</c:v>
                </c:pt>
                <c:pt idx="3">
                  <c:v>0</c:v>
                </c:pt>
                <c:pt idx="4">
                  <c:v>0</c:v>
                </c:pt>
                <c:pt idx="5">
                  <c:v>0</c:v>
                </c:pt>
                <c:pt idx="6">
                  <c:v>1</c:v>
                </c:pt>
              </c:numCache>
            </c:numRef>
          </c:val>
        </c:ser>
        <c:dLbls>
          <c:dLblPos val="ctr"/>
          <c:showLegendKey val="0"/>
          <c:showVal val="1"/>
          <c:showCatName val="0"/>
          <c:showSerName val="0"/>
          <c:showPercent val="0"/>
          <c:showBubbleSize val="0"/>
        </c:dLbls>
        <c:gapWidth val="150"/>
        <c:axId val="72778880"/>
        <c:axId val="72780416"/>
      </c:barChart>
      <c:catAx>
        <c:axId val="72778880"/>
        <c:scaling>
          <c:orientation val="minMax"/>
        </c:scaling>
        <c:delete val="0"/>
        <c:axPos val="b"/>
        <c:numFmt formatCode="General" sourceLinked="1"/>
        <c:majorTickMark val="out"/>
        <c:minorTickMark val="none"/>
        <c:tickLblPos val="nextTo"/>
        <c:crossAx val="72780416"/>
        <c:crosses val="autoZero"/>
        <c:auto val="1"/>
        <c:lblAlgn val="ctr"/>
        <c:lblOffset val="100"/>
        <c:noMultiLvlLbl val="0"/>
      </c:catAx>
      <c:valAx>
        <c:axId val="72780416"/>
        <c:scaling>
          <c:orientation val="minMax"/>
        </c:scaling>
        <c:delete val="0"/>
        <c:axPos val="l"/>
        <c:majorGridlines/>
        <c:numFmt formatCode="General" sourceLinked="1"/>
        <c:majorTickMark val="out"/>
        <c:minorTickMark val="none"/>
        <c:tickLblPos val="nextTo"/>
        <c:crossAx val="72778880"/>
        <c:crosses val="autoZero"/>
        <c:crossBetween val="between"/>
      </c:valAx>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dPt>
          <c:dLbls>
            <c:txPr>
              <a:bodyPr/>
              <a:lstStyle/>
              <a:p>
                <a:pPr>
                  <a:defRPr sz="1200"/>
                </a:pPr>
                <a:endParaRPr lang="de-DE"/>
              </a:p>
            </c:txPr>
            <c:showLegendKey val="0"/>
            <c:showVal val="1"/>
            <c:showCatName val="0"/>
            <c:showSerName val="0"/>
            <c:showPercent val="0"/>
            <c:showBubbleSize val="0"/>
            <c:showLeaderLines val="1"/>
          </c:dLbls>
          <c:cat>
            <c:strRef>
              <c:f>Auswertung!$B$164:$C$164</c:f>
              <c:strCache>
                <c:ptCount val="2"/>
                <c:pt idx="0">
                  <c:v>Ja</c:v>
                </c:pt>
                <c:pt idx="1">
                  <c:v>nein</c:v>
                </c:pt>
              </c:strCache>
            </c:strRef>
          </c:cat>
          <c:val>
            <c:numRef>
              <c:f>Auswertung!$B$165:$C$165</c:f>
              <c:numCache>
                <c:formatCode>General</c:formatCode>
                <c:ptCount val="2"/>
                <c:pt idx="0">
                  <c:v>13</c:v>
                </c:pt>
                <c:pt idx="1">
                  <c:v>0</c:v>
                </c:pt>
              </c:numCache>
            </c:numRef>
          </c:val>
        </c:ser>
        <c:ser>
          <c:idx val="1"/>
          <c:order val="1"/>
          <c:dLbls>
            <c:showLegendKey val="0"/>
            <c:showVal val="0"/>
            <c:showCatName val="0"/>
            <c:showSerName val="0"/>
            <c:showPercent val="1"/>
            <c:showBubbleSize val="0"/>
            <c:showLeaderLines val="1"/>
          </c:dLbls>
          <c:cat>
            <c:strRef>
              <c:f>Auswertung!$B$164:$C$164</c:f>
              <c:strCache>
                <c:ptCount val="2"/>
                <c:pt idx="0">
                  <c:v>Ja</c:v>
                </c:pt>
                <c:pt idx="1">
                  <c:v>nein</c:v>
                </c:pt>
              </c:strCache>
            </c:strRef>
          </c:cat>
          <c:val>
            <c:numRef>
              <c:f>Auswertung!$B$166:$C$166</c:f>
              <c:numCache>
                <c:formatCode>0.0%</c:formatCode>
                <c:ptCount val="2"/>
                <c:pt idx="0">
                  <c:v>1</c:v>
                </c:pt>
                <c:pt idx="1">
                  <c:v>0</c:v>
                </c:pt>
              </c:numCache>
            </c:numRef>
          </c:val>
        </c:ser>
        <c:dLbls>
          <c:showLegendKey val="0"/>
          <c:showVal val="0"/>
          <c:showCatName val="0"/>
          <c:showSerName val="0"/>
          <c:showPercent val="1"/>
          <c:showBubbleSize val="0"/>
          <c:showLeaderLines val="1"/>
        </c:dLbls>
        <c:firstSliceAng val="0"/>
      </c:pieChart>
    </c:plotArea>
    <c:legend>
      <c:legendPos val="r"/>
      <c:layout/>
      <c:overlay val="0"/>
      <c:txPr>
        <a:bodyPr/>
        <a:lstStyle/>
        <a:p>
          <a:pPr>
            <a:defRPr>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3"/>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Auswertung!$B$509:$E$509</c:f>
              <c:strCache>
                <c:ptCount val="4"/>
                <c:pt idx="0">
                  <c:v>sehr gut</c:v>
                </c:pt>
                <c:pt idx="1">
                  <c:v>gut </c:v>
                </c:pt>
                <c:pt idx="2">
                  <c:v>es geht</c:v>
                </c:pt>
                <c:pt idx="3">
                  <c:v>nicht gut</c:v>
                </c:pt>
              </c:strCache>
            </c:strRef>
          </c:cat>
          <c:val>
            <c:numRef>
              <c:f>Auswertung!$B$510:$E$510</c:f>
              <c:numCache>
                <c:formatCode>General</c:formatCode>
                <c:ptCount val="4"/>
                <c:pt idx="0">
                  <c:v>2</c:v>
                </c:pt>
                <c:pt idx="1">
                  <c:v>5</c:v>
                </c:pt>
                <c:pt idx="2">
                  <c:v>6</c:v>
                </c:pt>
                <c:pt idx="3">
                  <c:v>0</c:v>
                </c:pt>
              </c:numCache>
            </c:numRef>
          </c:val>
        </c:ser>
        <c:ser>
          <c:idx val="1"/>
          <c:order val="1"/>
          <c:dLbls>
            <c:showLegendKey val="0"/>
            <c:showVal val="0"/>
            <c:showCatName val="0"/>
            <c:showSerName val="0"/>
            <c:showPercent val="1"/>
            <c:showBubbleSize val="0"/>
            <c:showLeaderLines val="1"/>
          </c:dLbls>
          <c:cat>
            <c:strRef>
              <c:f>Auswertung!$B$509:$E$509</c:f>
              <c:strCache>
                <c:ptCount val="4"/>
                <c:pt idx="0">
                  <c:v>sehr gut</c:v>
                </c:pt>
                <c:pt idx="1">
                  <c:v>gut </c:v>
                </c:pt>
                <c:pt idx="2">
                  <c:v>es geht</c:v>
                </c:pt>
                <c:pt idx="3">
                  <c:v>nicht gut</c:v>
                </c:pt>
              </c:strCache>
            </c:strRef>
          </c:cat>
          <c:val>
            <c:numRef>
              <c:f>Auswertung!$B$511:$E$511</c:f>
              <c:numCache>
                <c:formatCode>0.0%</c:formatCode>
                <c:ptCount val="4"/>
                <c:pt idx="0">
                  <c:v>0.15384615384615385</c:v>
                </c:pt>
                <c:pt idx="1">
                  <c:v>0.38461538461538464</c:v>
                </c:pt>
                <c:pt idx="2">
                  <c:v>0.46153846153846156</c:v>
                </c:pt>
                <c:pt idx="3" formatCode="0%">
                  <c:v>0</c:v>
                </c:pt>
              </c:numCache>
            </c:numRef>
          </c:val>
        </c:ser>
        <c:dLbls>
          <c:showLegendKey val="0"/>
          <c:showVal val="0"/>
          <c:showCatName val="0"/>
          <c:showSerName val="0"/>
          <c:showPercent val="1"/>
          <c:showBubbleSize val="0"/>
          <c:showLeaderLines val="1"/>
        </c:dLbls>
        <c:firstSliceAng val="0"/>
      </c:pieChart>
    </c:plotArea>
    <c:legend>
      <c:legendPos val="r"/>
      <c:legendEntry>
        <c:idx val="3"/>
        <c:txPr>
          <a:bodyPr/>
          <a:lstStyle/>
          <a:p>
            <a:pPr>
              <a:defRPr>
                <a:solidFill>
                  <a:schemeClr val="bg1"/>
                </a:solidFill>
              </a:defRPr>
            </a:pPr>
            <a:endParaRPr lang="de-DE"/>
          </a:p>
        </c:txPr>
      </c:legendEntry>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3"/>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Auswertung!$B$528:$E$528</c:f>
              <c:strCache>
                <c:ptCount val="4"/>
                <c:pt idx="0">
                  <c:v>sehr gut</c:v>
                </c:pt>
                <c:pt idx="1">
                  <c:v>gut </c:v>
                </c:pt>
                <c:pt idx="2">
                  <c:v>es geht</c:v>
                </c:pt>
                <c:pt idx="3">
                  <c:v>nicht gut</c:v>
                </c:pt>
              </c:strCache>
            </c:strRef>
          </c:cat>
          <c:val>
            <c:numRef>
              <c:f>Auswertung!$B$529:$E$529</c:f>
              <c:numCache>
                <c:formatCode>General</c:formatCode>
                <c:ptCount val="4"/>
                <c:pt idx="0">
                  <c:v>4</c:v>
                </c:pt>
                <c:pt idx="1">
                  <c:v>8</c:v>
                </c:pt>
                <c:pt idx="2">
                  <c:v>0</c:v>
                </c:pt>
                <c:pt idx="3">
                  <c:v>0</c:v>
                </c:pt>
              </c:numCache>
            </c:numRef>
          </c:val>
        </c:ser>
        <c:ser>
          <c:idx val="1"/>
          <c:order val="1"/>
          <c:dLbls>
            <c:dLblPos val="ctr"/>
            <c:showLegendKey val="0"/>
            <c:showVal val="0"/>
            <c:showCatName val="0"/>
            <c:showSerName val="0"/>
            <c:showPercent val="1"/>
            <c:showBubbleSize val="0"/>
            <c:showLeaderLines val="1"/>
          </c:dLbls>
          <c:cat>
            <c:strRef>
              <c:f>Auswertung!$B$528:$E$528</c:f>
              <c:strCache>
                <c:ptCount val="4"/>
                <c:pt idx="0">
                  <c:v>sehr gut</c:v>
                </c:pt>
                <c:pt idx="1">
                  <c:v>gut </c:v>
                </c:pt>
                <c:pt idx="2">
                  <c:v>es geht</c:v>
                </c:pt>
                <c:pt idx="3">
                  <c:v>nicht gut</c:v>
                </c:pt>
              </c:strCache>
            </c:strRef>
          </c:cat>
          <c:val>
            <c:numRef>
              <c:f>Auswertung!$B$530:$E$530</c:f>
              <c:numCache>
                <c:formatCode>0.0%</c:formatCode>
                <c:ptCount val="4"/>
                <c:pt idx="0">
                  <c:v>0.30769230769230771</c:v>
                </c:pt>
                <c:pt idx="1">
                  <c:v>0.61538461538461542</c:v>
                </c:pt>
                <c:pt idx="2">
                  <c:v>0</c:v>
                </c:pt>
                <c:pt idx="3" formatCode="0%">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explosion val="25"/>
          <c:dPt>
            <c:idx val="0"/>
            <c:bubble3D val="0"/>
            <c:explosion val="9"/>
          </c:dPt>
          <c:dPt>
            <c:idx val="1"/>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Auswertung!$B$605:$C$605</c:f>
              <c:strCache>
                <c:ptCount val="2"/>
                <c:pt idx="0">
                  <c:v>Ja</c:v>
                </c:pt>
                <c:pt idx="1">
                  <c:v>Nein</c:v>
                </c:pt>
              </c:strCache>
            </c:strRef>
          </c:cat>
          <c:val>
            <c:numRef>
              <c:f>Auswertung!$B$606:$C$606</c:f>
              <c:numCache>
                <c:formatCode>General</c:formatCode>
                <c:ptCount val="2"/>
                <c:pt idx="0">
                  <c:v>13</c:v>
                </c:pt>
                <c:pt idx="1">
                  <c:v>0</c:v>
                </c:pt>
              </c:numCache>
            </c:numRef>
          </c:val>
        </c:ser>
        <c:ser>
          <c:idx val="1"/>
          <c:order val="1"/>
          <c:explosion val="25"/>
          <c:dLbls>
            <c:dLblPos val="ctr"/>
            <c:showLegendKey val="0"/>
            <c:showVal val="0"/>
            <c:showCatName val="0"/>
            <c:showSerName val="0"/>
            <c:showPercent val="1"/>
            <c:showBubbleSize val="0"/>
            <c:showLeaderLines val="1"/>
          </c:dLbls>
          <c:cat>
            <c:strRef>
              <c:f>Auswertung!$B$605:$C$605</c:f>
              <c:strCache>
                <c:ptCount val="2"/>
                <c:pt idx="0">
                  <c:v>Ja</c:v>
                </c:pt>
                <c:pt idx="1">
                  <c:v>Nein</c:v>
                </c:pt>
              </c:strCache>
            </c:strRef>
          </c:cat>
          <c:val>
            <c:numRef>
              <c:f>Auswertung!$B$607:$C$607</c:f>
              <c:numCache>
                <c:formatCode>0.0%</c:formatCode>
                <c:ptCount val="2"/>
                <c:pt idx="0">
                  <c:v>1</c:v>
                </c:pt>
                <c:pt idx="1">
                  <c:v>0</c:v>
                </c:pt>
              </c:numCache>
            </c:numRef>
          </c:val>
        </c:ser>
        <c:dLbls>
          <c:dLblPos val="ctr"/>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dPt>
          <c:dLbls>
            <c:showLegendKey val="0"/>
            <c:showVal val="1"/>
            <c:showCatName val="0"/>
            <c:showSerName val="0"/>
            <c:showPercent val="0"/>
            <c:showBubbleSize val="0"/>
            <c:showLeaderLines val="1"/>
          </c:dLbls>
          <c:cat>
            <c:strRef>
              <c:f>Auswertung!$B$181:$C$181</c:f>
              <c:strCache>
                <c:ptCount val="2"/>
                <c:pt idx="0">
                  <c:v>Ja</c:v>
                </c:pt>
                <c:pt idx="1">
                  <c:v>Nein</c:v>
                </c:pt>
              </c:strCache>
            </c:strRef>
          </c:cat>
          <c:val>
            <c:numRef>
              <c:f>Auswertung!$B$182:$C$182</c:f>
              <c:numCache>
                <c:formatCode>General</c:formatCode>
                <c:ptCount val="2"/>
                <c:pt idx="0">
                  <c:v>13</c:v>
                </c:pt>
                <c:pt idx="1">
                  <c:v>0</c:v>
                </c:pt>
              </c:numCache>
            </c:numRef>
          </c:val>
        </c:ser>
        <c:ser>
          <c:idx val="1"/>
          <c:order val="1"/>
          <c:dLbls>
            <c:showLegendKey val="0"/>
            <c:showVal val="0"/>
            <c:showCatName val="0"/>
            <c:showSerName val="0"/>
            <c:showPercent val="1"/>
            <c:showBubbleSize val="0"/>
            <c:showLeaderLines val="1"/>
          </c:dLbls>
          <c:cat>
            <c:strRef>
              <c:f>Auswertung!$B$181:$C$181</c:f>
              <c:strCache>
                <c:ptCount val="2"/>
                <c:pt idx="0">
                  <c:v>Ja</c:v>
                </c:pt>
                <c:pt idx="1">
                  <c:v>Nein</c:v>
                </c:pt>
              </c:strCache>
            </c:strRef>
          </c:cat>
          <c:val>
            <c:numRef>
              <c:f>Auswertung!$B$183:$C$183</c:f>
              <c:numCache>
                <c:formatCode>0.0%</c:formatCode>
                <c:ptCount val="2"/>
                <c:pt idx="0">
                  <c:v>1</c:v>
                </c:pt>
                <c:pt idx="1">
                  <c:v>0</c:v>
                </c:pt>
              </c:numCache>
            </c:numRef>
          </c:val>
        </c:ser>
        <c:dLbls>
          <c:showLegendKey val="0"/>
          <c:showVal val="0"/>
          <c:showCatName val="0"/>
          <c:showSerName val="0"/>
          <c:showPercent val="1"/>
          <c:showBubbleSize val="0"/>
          <c:showLeaderLines val="1"/>
        </c:dLbls>
        <c:firstSliceAng val="0"/>
      </c:pieChart>
    </c:plotArea>
    <c:legend>
      <c:legendPos val="r"/>
      <c:layout/>
      <c:overlay val="0"/>
      <c:txPr>
        <a:bodyPr/>
        <a:lstStyle/>
        <a:p>
          <a:pPr>
            <a:defRPr>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dPt>
            <c:idx val="1"/>
            <c:bubble3D val="0"/>
          </c:dPt>
          <c:dLbls>
            <c:dLblPos val="ctr"/>
            <c:showLegendKey val="0"/>
            <c:showVal val="1"/>
            <c:showCatName val="0"/>
            <c:showSerName val="0"/>
            <c:showPercent val="0"/>
            <c:showBubbleSize val="0"/>
            <c:showLeaderLines val="1"/>
          </c:dLbls>
          <c:cat>
            <c:strRef>
              <c:f>Auswertung!$B$220:$C$220</c:f>
              <c:strCache>
                <c:ptCount val="2"/>
                <c:pt idx="0">
                  <c:v>Ja</c:v>
                </c:pt>
                <c:pt idx="1">
                  <c:v>nein</c:v>
                </c:pt>
              </c:strCache>
            </c:strRef>
          </c:cat>
          <c:val>
            <c:numRef>
              <c:f>Auswertung!$B$221:$C$221</c:f>
              <c:numCache>
                <c:formatCode>General</c:formatCode>
                <c:ptCount val="2"/>
                <c:pt idx="0">
                  <c:v>12</c:v>
                </c:pt>
                <c:pt idx="1">
                  <c:v>1</c:v>
                </c:pt>
              </c:numCache>
            </c:numRef>
          </c:val>
        </c:ser>
        <c:ser>
          <c:idx val="1"/>
          <c:order val="1"/>
          <c:explosion val="25"/>
          <c:dLbls>
            <c:showLegendKey val="0"/>
            <c:showVal val="0"/>
            <c:showCatName val="0"/>
            <c:showSerName val="0"/>
            <c:showPercent val="1"/>
            <c:showBubbleSize val="0"/>
            <c:showLeaderLines val="1"/>
          </c:dLbls>
          <c:cat>
            <c:strRef>
              <c:f>Auswertung!$B$220:$C$220</c:f>
              <c:strCache>
                <c:ptCount val="2"/>
                <c:pt idx="0">
                  <c:v>Ja</c:v>
                </c:pt>
                <c:pt idx="1">
                  <c:v>nein</c:v>
                </c:pt>
              </c:strCache>
            </c:strRef>
          </c:cat>
          <c:val>
            <c:numRef>
              <c:f>Auswertung!$B$222:$C$222</c:f>
              <c:numCache>
                <c:formatCode>0.0%</c:formatCode>
                <c:ptCount val="2"/>
                <c:pt idx="0">
                  <c:v>0.92307692307692313</c:v>
                </c:pt>
                <c:pt idx="1">
                  <c:v>7.6923076923076927E-2</c:v>
                </c:pt>
              </c:numCache>
            </c:numRef>
          </c:val>
        </c:ser>
        <c:dLbls>
          <c:showLegendKey val="0"/>
          <c:showVal val="0"/>
          <c:showCatName val="0"/>
          <c:showSerName val="0"/>
          <c:showPercent val="1"/>
          <c:showBubbleSize val="0"/>
          <c:showLeaderLines val="1"/>
        </c:dLbls>
        <c:firstSliceAng val="0"/>
      </c:pieChart>
    </c:plotArea>
    <c:legend>
      <c:legendPos val="r"/>
      <c:layout/>
      <c:overlay val="0"/>
      <c:txPr>
        <a:bodyPr/>
        <a:lstStyle/>
        <a:p>
          <a:pPr>
            <a:defRPr>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sz="1600">
                <a:solidFill>
                  <a:schemeClr val="bg1"/>
                </a:solidFill>
              </a:defRPr>
            </a:pPr>
            <a:r>
              <a:rPr lang="de-DE" sz="1600">
                <a:solidFill>
                  <a:schemeClr val="bg1"/>
                </a:solidFill>
              </a:rPr>
              <a:t>Wohngemeinschaft Wohlbefinden</a:t>
            </a:r>
          </a:p>
        </c:rich>
      </c:tx>
      <c:layout/>
      <c:overlay val="0"/>
    </c:title>
    <c:autoTitleDeleted val="0"/>
    <c:plotArea>
      <c:layout/>
      <c:pieChart>
        <c:varyColors val="1"/>
        <c:ser>
          <c:idx val="0"/>
          <c:order val="0"/>
          <c:dLbls>
            <c:txPr>
              <a:bodyPr/>
              <a:lstStyle/>
              <a:p>
                <a:pPr>
                  <a:defRPr sz="1200"/>
                </a:pPr>
                <a:endParaRPr lang="de-DE"/>
              </a:p>
            </c:txPr>
            <c:showLegendKey val="0"/>
            <c:showVal val="1"/>
            <c:showCatName val="0"/>
            <c:showSerName val="0"/>
            <c:showPercent val="0"/>
            <c:showBubbleSize val="0"/>
            <c:showLeaderLines val="1"/>
          </c:dLbls>
          <c:cat>
            <c:strRef>
              <c:f>Auswertung!$B$237:$E$237</c:f>
              <c:strCache>
                <c:ptCount val="4"/>
                <c:pt idx="0">
                  <c:v>sehr gut</c:v>
                </c:pt>
                <c:pt idx="1">
                  <c:v>gut</c:v>
                </c:pt>
                <c:pt idx="2">
                  <c:v>es geht</c:v>
                </c:pt>
                <c:pt idx="3">
                  <c:v>nicht gut</c:v>
                </c:pt>
              </c:strCache>
            </c:strRef>
          </c:cat>
          <c:val>
            <c:numRef>
              <c:f>Auswertung!$B$238:$E$238</c:f>
              <c:numCache>
                <c:formatCode>General</c:formatCode>
                <c:ptCount val="4"/>
                <c:pt idx="0">
                  <c:v>3</c:v>
                </c:pt>
                <c:pt idx="1">
                  <c:v>8</c:v>
                </c:pt>
                <c:pt idx="2">
                  <c:v>1</c:v>
                </c:pt>
                <c:pt idx="3">
                  <c:v>0</c:v>
                </c:pt>
              </c:numCache>
            </c:numRef>
          </c:val>
        </c:ser>
        <c:ser>
          <c:idx val="1"/>
          <c:order val="1"/>
          <c:dLbls>
            <c:showLegendKey val="0"/>
            <c:showVal val="0"/>
            <c:showCatName val="0"/>
            <c:showSerName val="0"/>
            <c:showPercent val="1"/>
            <c:showBubbleSize val="0"/>
            <c:showLeaderLines val="1"/>
          </c:dLbls>
          <c:cat>
            <c:strRef>
              <c:f>Auswertung!$B$237:$E$237</c:f>
              <c:strCache>
                <c:ptCount val="4"/>
                <c:pt idx="0">
                  <c:v>sehr gut</c:v>
                </c:pt>
                <c:pt idx="1">
                  <c:v>gut</c:v>
                </c:pt>
                <c:pt idx="2">
                  <c:v>es geht</c:v>
                </c:pt>
                <c:pt idx="3">
                  <c:v>nicht gut</c:v>
                </c:pt>
              </c:strCache>
            </c:strRef>
          </c:cat>
          <c:val>
            <c:numRef>
              <c:f>Auswertung!$B$239:$E$239</c:f>
              <c:numCache>
                <c:formatCode>0.0%</c:formatCode>
                <c:ptCount val="4"/>
                <c:pt idx="0">
                  <c:v>0.23076923076923078</c:v>
                </c:pt>
                <c:pt idx="1">
                  <c:v>0.61538461538461542</c:v>
                </c:pt>
                <c:pt idx="2" formatCode="0.00%">
                  <c:v>7.6923076923076927E-2</c:v>
                </c:pt>
                <c:pt idx="3" formatCode="0%">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sz="1200">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sz="1600">
                <a:solidFill>
                  <a:schemeClr val="bg1"/>
                </a:solidFill>
              </a:defRPr>
            </a:pPr>
            <a:r>
              <a:rPr lang="de-DE" sz="1600">
                <a:solidFill>
                  <a:schemeClr val="bg1"/>
                </a:solidFill>
              </a:rPr>
              <a:t>Mitgestaltung Gemeinschaftsräume</a:t>
            </a:r>
          </a:p>
        </c:rich>
      </c:tx>
      <c:layout/>
      <c:overlay val="0"/>
    </c:title>
    <c:autoTitleDeleted val="0"/>
    <c:plotArea>
      <c:layout/>
      <c:pieChart>
        <c:varyColors val="1"/>
        <c:ser>
          <c:idx val="0"/>
          <c:order val="0"/>
          <c:dLbls>
            <c:txPr>
              <a:bodyPr/>
              <a:lstStyle/>
              <a:p>
                <a:pPr>
                  <a:defRPr sz="1200"/>
                </a:pPr>
                <a:endParaRPr lang="de-DE"/>
              </a:p>
            </c:txPr>
            <c:showLegendKey val="0"/>
            <c:showVal val="1"/>
            <c:showCatName val="0"/>
            <c:showSerName val="0"/>
            <c:showPercent val="0"/>
            <c:showBubbleSize val="0"/>
            <c:showLeaderLines val="1"/>
          </c:dLbls>
          <c:cat>
            <c:strRef>
              <c:f>Auswertung!$B$181:$C$181</c:f>
              <c:strCache>
                <c:ptCount val="2"/>
                <c:pt idx="0">
                  <c:v>Ja</c:v>
                </c:pt>
                <c:pt idx="1">
                  <c:v>Nein</c:v>
                </c:pt>
              </c:strCache>
            </c:strRef>
          </c:cat>
          <c:val>
            <c:numRef>
              <c:f>Auswertung!$B$182:$C$182</c:f>
              <c:numCache>
                <c:formatCode>General</c:formatCode>
                <c:ptCount val="2"/>
                <c:pt idx="0">
                  <c:v>13</c:v>
                </c:pt>
                <c:pt idx="1">
                  <c:v>0</c:v>
                </c:pt>
              </c:numCache>
            </c:numRef>
          </c:val>
        </c:ser>
        <c:ser>
          <c:idx val="1"/>
          <c:order val="1"/>
          <c:dLbls>
            <c:showLegendKey val="0"/>
            <c:showVal val="0"/>
            <c:showCatName val="0"/>
            <c:showSerName val="0"/>
            <c:showPercent val="1"/>
            <c:showBubbleSize val="0"/>
            <c:showLeaderLines val="1"/>
          </c:dLbls>
          <c:cat>
            <c:strRef>
              <c:f>Auswertung!$B$181:$C$181</c:f>
              <c:strCache>
                <c:ptCount val="2"/>
                <c:pt idx="0">
                  <c:v>Ja</c:v>
                </c:pt>
                <c:pt idx="1">
                  <c:v>Nein</c:v>
                </c:pt>
              </c:strCache>
            </c:strRef>
          </c:cat>
          <c:val>
            <c:numRef>
              <c:f>Auswertung!$B$183:$C$183</c:f>
              <c:numCache>
                <c:formatCode>0.0%</c:formatCode>
                <c:ptCount val="2"/>
                <c:pt idx="0">
                  <c:v>1</c:v>
                </c:pt>
                <c:pt idx="1">
                  <c:v>0</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sz="1200">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8.2636742599688409E-2"/>
          <c:y val="4.9941177747818345E-2"/>
          <c:w val="0.76013053181186574"/>
          <c:h val="0.49129707013862706"/>
        </c:manualLayout>
      </c:layout>
      <c:barChart>
        <c:barDir val="col"/>
        <c:grouping val="clustered"/>
        <c:varyColors val="0"/>
        <c:ser>
          <c:idx val="0"/>
          <c:order val="0"/>
          <c:tx>
            <c:strRef>
              <c:f>Auswertung!$A$199</c:f>
              <c:strCache>
                <c:ptCount val="1"/>
                <c:pt idx="0">
                  <c:v>Ja</c:v>
                </c:pt>
              </c:strCache>
            </c:strRef>
          </c:tx>
          <c:invertIfNegative val="0"/>
          <c:dLbls>
            <c:txPr>
              <a:bodyPr/>
              <a:lstStyle/>
              <a:p>
                <a:pPr>
                  <a:defRPr sz="1200"/>
                </a:pPr>
                <a:endParaRPr lang="de-DE"/>
              </a:p>
            </c:txPr>
            <c:dLblPos val="ctr"/>
            <c:showLegendKey val="0"/>
            <c:showVal val="1"/>
            <c:showCatName val="0"/>
            <c:showSerName val="0"/>
            <c:showPercent val="0"/>
            <c:showBubbleSize val="0"/>
            <c:showLeaderLines val="0"/>
          </c:dLbls>
          <c:cat>
            <c:strRef>
              <c:f>Auswertung!$B$198:$I$198</c:f>
              <c:strCache>
                <c:ptCount val="8"/>
                <c:pt idx="0">
                  <c:v>Frühstück</c:v>
                </c:pt>
                <c:pt idx="1">
                  <c:v>Abendbrot</c:v>
                </c:pt>
                <c:pt idx="2">
                  <c:v>Gespräche mit B.</c:v>
                </c:pt>
                <c:pt idx="3">
                  <c:v>Gem. Aktivitäten</c:v>
                </c:pt>
                <c:pt idx="4">
                  <c:v>Gegenseitige Hilfe</c:v>
                </c:pt>
                <c:pt idx="5">
                  <c:v>Guter Umgang</c:v>
                </c:pt>
                <c:pt idx="6">
                  <c:v>Einhalten der Regeln </c:v>
                </c:pt>
                <c:pt idx="7">
                  <c:v>verteilte Aufgaben</c:v>
                </c:pt>
              </c:strCache>
            </c:strRef>
          </c:cat>
          <c:val>
            <c:numRef>
              <c:f>Auswertung!$B$199:$I$199</c:f>
              <c:numCache>
                <c:formatCode>General</c:formatCode>
                <c:ptCount val="8"/>
                <c:pt idx="0">
                  <c:v>8</c:v>
                </c:pt>
                <c:pt idx="1">
                  <c:v>11</c:v>
                </c:pt>
                <c:pt idx="2">
                  <c:v>11</c:v>
                </c:pt>
                <c:pt idx="3">
                  <c:v>10</c:v>
                </c:pt>
                <c:pt idx="4">
                  <c:v>13</c:v>
                </c:pt>
                <c:pt idx="5">
                  <c:v>13</c:v>
                </c:pt>
                <c:pt idx="6">
                  <c:v>13</c:v>
                </c:pt>
                <c:pt idx="7">
                  <c:v>13</c:v>
                </c:pt>
              </c:numCache>
            </c:numRef>
          </c:val>
        </c:ser>
        <c:ser>
          <c:idx val="1"/>
          <c:order val="1"/>
          <c:tx>
            <c:strRef>
              <c:f>Auswertung!$A$200</c:f>
              <c:strCache>
                <c:ptCount val="1"/>
                <c:pt idx="0">
                  <c:v>Nein</c:v>
                </c:pt>
              </c:strCache>
            </c:strRef>
          </c:tx>
          <c:spPr>
            <a:solidFill>
              <a:schemeClr val="bg1"/>
            </a:solidFill>
          </c:spPr>
          <c:invertIfNegative val="0"/>
          <c:dLbls>
            <c:txPr>
              <a:bodyPr/>
              <a:lstStyle/>
              <a:p>
                <a:pPr>
                  <a:defRPr sz="1200"/>
                </a:pPr>
                <a:endParaRPr lang="de-DE"/>
              </a:p>
            </c:txPr>
            <c:dLblPos val="ctr"/>
            <c:showLegendKey val="0"/>
            <c:showVal val="1"/>
            <c:showCatName val="0"/>
            <c:showSerName val="0"/>
            <c:showPercent val="0"/>
            <c:showBubbleSize val="0"/>
            <c:showLeaderLines val="0"/>
          </c:dLbls>
          <c:cat>
            <c:strRef>
              <c:f>Auswertung!$B$198:$I$198</c:f>
              <c:strCache>
                <c:ptCount val="8"/>
                <c:pt idx="0">
                  <c:v>Frühstück</c:v>
                </c:pt>
                <c:pt idx="1">
                  <c:v>Abendbrot</c:v>
                </c:pt>
                <c:pt idx="2">
                  <c:v>Gespräche mit B.</c:v>
                </c:pt>
                <c:pt idx="3">
                  <c:v>Gem. Aktivitäten</c:v>
                </c:pt>
                <c:pt idx="4">
                  <c:v>Gegenseitige Hilfe</c:v>
                </c:pt>
                <c:pt idx="5">
                  <c:v>Guter Umgang</c:v>
                </c:pt>
                <c:pt idx="6">
                  <c:v>Einhalten der Regeln </c:v>
                </c:pt>
                <c:pt idx="7">
                  <c:v>verteilte Aufgaben</c:v>
                </c:pt>
              </c:strCache>
            </c:strRef>
          </c:cat>
          <c:val>
            <c:numRef>
              <c:f>Auswertung!$B$200:$I$200</c:f>
              <c:numCache>
                <c:formatCode>General</c:formatCode>
                <c:ptCount val="8"/>
                <c:pt idx="0">
                  <c:v>4</c:v>
                </c:pt>
                <c:pt idx="1">
                  <c:v>1</c:v>
                </c:pt>
                <c:pt idx="2">
                  <c:v>2</c:v>
                </c:pt>
                <c:pt idx="3">
                  <c:v>3</c:v>
                </c:pt>
                <c:pt idx="4">
                  <c:v>0</c:v>
                </c:pt>
                <c:pt idx="5">
                  <c:v>0</c:v>
                </c:pt>
                <c:pt idx="6">
                  <c:v>0</c:v>
                </c:pt>
                <c:pt idx="7">
                  <c:v>0</c:v>
                </c:pt>
              </c:numCache>
            </c:numRef>
          </c:val>
        </c:ser>
        <c:dLbls>
          <c:dLblPos val="ctr"/>
          <c:showLegendKey val="0"/>
          <c:showVal val="1"/>
          <c:showCatName val="0"/>
          <c:showSerName val="0"/>
          <c:showPercent val="0"/>
          <c:showBubbleSize val="0"/>
        </c:dLbls>
        <c:gapWidth val="150"/>
        <c:axId val="74324992"/>
        <c:axId val="74326784"/>
      </c:barChart>
      <c:catAx>
        <c:axId val="74324992"/>
        <c:scaling>
          <c:orientation val="minMax"/>
        </c:scaling>
        <c:delete val="0"/>
        <c:axPos val="b"/>
        <c:majorTickMark val="out"/>
        <c:minorTickMark val="none"/>
        <c:tickLblPos val="nextTo"/>
        <c:txPr>
          <a:bodyPr/>
          <a:lstStyle/>
          <a:p>
            <a:pPr>
              <a:defRPr sz="1200">
                <a:solidFill>
                  <a:schemeClr val="bg1"/>
                </a:solidFill>
              </a:defRPr>
            </a:pPr>
            <a:endParaRPr lang="de-DE"/>
          </a:p>
        </c:txPr>
        <c:crossAx val="74326784"/>
        <c:crosses val="autoZero"/>
        <c:auto val="1"/>
        <c:lblAlgn val="ctr"/>
        <c:lblOffset val="100"/>
        <c:noMultiLvlLbl val="0"/>
      </c:catAx>
      <c:valAx>
        <c:axId val="74326784"/>
        <c:scaling>
          <c:orientation val="minMax"/>
        </c:scaling>
        <c:delete val="0"/>
        <c:axPos val="l"/>
        <c:majorGridlines/>
        <c:numFmt formatCode="General" sourceLinked="1"/>
        <c:majorTickMark val="out"/>
        <c:minorTickMark val="none"/>
        <c:tickLblPos val="nextTo"/>
        <c:txPr>
          <a:bodyPr/>
          <a:lstStyle/>
          <a:p>
            <a:pPr>
              <a:defRPr sz="1200"/>
            </a:pPr>
            <a:endParaRPr lang="de-DE"/>
          </a:p>
        </c:txPr>
        <c:crossAx val="74324992"/>
        <c:crosses val="autoZero"/>
        <c:crossBetween val="between"/>
      </c:valAx>
    </c:plotArea>
    <c:legend>
      <c:legendPos val="r"/>
      <c:layout/>
      <c:overlay val="0"/>
      <c:txPr>
        <a:bodyPr/>
        <a:lstStyle/>
        <a:p>
          <a:pPr>
            <a:defRPr sz="1200">
              <a:solidFill>
                <a:schemeClr val="bg1"/>
              </a:solidFill>
            </a:defRPr>
          </a:pPr>
          <a:endParaRPr lang="de-DE"/>
        </a:p>
      </c:txPr>
    </c:legend>
    <c:plotVisOnly val="1"/>
    <c:dispBlanksAs val="gap"/>
    <c:showDLblsOverMax val="0"/>
  </c:chart>
  <c:txPr>
    <a:bodyPr/>
    <a:lstStyle/>
    <a:p>
      <a:pPr>
        <a:defRPr sz="1800"/>
      </a:pPr>
      <a:endParaRPr lang="de-DE"/>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barChart>
        <c:barDir val="col"/>
        <c:grouping val="clustered"/>
        <c:varyColors val="0"/>
        <c:ser>
          <c:idx val="0"/>
          <c:order val="0"/>
          <c:tx>
            <c:strRef>
              <c:f>Auswertung!$A$276</c:f>
              <c:strCache>
                <c:ptCount val="1"/>
                <c:pt idx="0">
                  <c:v>Ja</c:v>
                </c:pt>
              </c:strCache>
            </c:strRef>
          </c:tx>
          <c:invertIfNegative val="0"/>
          <c:cat>
            <c:strRef>
              <c:f>Auswertung!$B$275:$J$275</c:f>
              <c:strCache>
                <c:ptCount val="9"/>
                <c:pt idx="0">
                  <c:v>Samstags Frühstück</c:v>
                </c:pt>
                <c:pt idx="1">
                  <c:v>gr. Bewohnerversammlung </c:v>
                </c:pt>
                <c:pt idx="2">
                  <c:v>Reisen</c:v>
                </c:pt>
                <c:pt idx="3">
                  <c:v>Wochenendang.</c:v>
                </c:pt>
                <c:pt idx="4">
                  <c:v>Gegenseitige Besuche</c:v>
                </c:pt>
                <c:pt idx="5">
                  <c:v>Single Party</c:v>
                </c:pt>
                <c:pt idx="6">
                  <c:v>Theaterprojekt</c:v>
                </c:pt>
                <c:pt idx="7">
                  <c:v>Bastille Kick/Sportfest </c:v>
                </c:pt>
                <c:pt idx="8">
                  <c:v>Gesund u. Lecker</c:v>
                </c:pt>
              </c:strCache>
            </c:strRef>
          </c:cat>
          <c:val>
            <c:numRef>
              <c:f>Auswertung!$B$276:$J$276</c:f>
              <c:numCache>
                <c:formatCode>General</c:formatCode>
                <c:ptCount val="9"/>
                <c:pt idx="0">
                  <c:v>5</c:v>
                </c:pt>
                <c:pt idx="1">
                  <c:v>9</c:v>
                </c:pt>
                <c:pt idx="2">
                  <c:v>11</c:v>
                </c:pt>
                <c:pt idx="3">
                  <c:v>9</c:v>
                </c:pt>
                <c:pt idx="4">
                  <c:v>11</c:v>
                </c:pt>
                <c:pt idx="5">
                  <c:v>6</c:v>
                </c:pt>
                <c:pt idx="6">
                  <c:v>10</c:v>
                </c:pt>
                <c:pt idx="7">
                  <c:v>8</c:v>
                </c:pt>
                <c:pt idx="8">
                  <c:v>9</c:v>
                </c:pt>
              </c:numCache>
            </c:numRef>
          </c:val>
        </c:ser>
        <c:ser>
          <c:idx val="1"/>
          <c:order val="1"/>
          <c:tx>
            <c:strRef>
              <c:f>Auswertung!$A$277</c:f>
              <c:strCache>
                <c:ptCount val="1"/>
                <c:pt idx="0">
                  <c:v>Nein</c:v>
                </c:pt>
              </c:strCache>
            </c:strRef>
          </c:tx>
          <c:spPr>
            <a:solidFill>
              <a:schemeClr val="bg1"/>
            </a:solidFill>
          </c:spPr>
          <c:invertIfNegative val="0"/>
          <c:dLbls>
            <c:txPr>
              <a:bodyPr/>
              <a:lstStyle/>
              <a:p>
                <a:pPr>
                  <a:defRPr>
                    <a:solidFill>
                      <a:schemeClr val="tx1"/>
                    </a:solidFill>
                  </a:defRPr>
                </a:pPr>
                <a:endParaRPr lang="de-DE"/>
              </a:p>
            </c:txPr>
            <c:dLblPos val="ctr"/>
            <c:showLegendKey val="0"/>
            <c:showVal val="1"/>
            <c:showCatName val="0"/>
            <c:showSerName val="0"/>
            <c:showPercent val="0"/>
            <c:showBubbleSize val="0"/>
            <c:showLeaderLines val="0"/>
          </c:dLbls>
          <c:cat>
            <c:strRef>
              <c:f>Auswertung!$B$275:$J$275</c:f>
              <c:strCache>
                <c:ptCount val="9"/>
                <c:pt idx="0">
                  <c:v>Samstags Frühstück</c:v>
                </c:pt>
                <c:pt idx="1">
                  <c:v>gr. Bewohnerversammlung </c:v>
                </c:pt>
                <c:pt idx="2">
                  <c:v>Reisen</c:v>
                </c:pt>
                <c:pt idx="3">
                  <c:v>Wochenendang.</c:v>
                </c:pt>
                <c:pt idx="4">
                  <c:v>Gegenseitige Besuche</c:v>
                </c:pt>
                <c:pt idx="5">
                  <c:v>Single Party</c:v>
                </c:pt>
                <c:pt idx="6">
                  <c:v>Theaterprojekt</c:v>
                </c:pt>
                <c:pt idx="7">
                  <c:v>Bastille Kick/Sportfest </c:v>
                </c:pt>
                <c:pt idx="8">
                  <c:v>Gesund u. Lecker</c:v>
                </c:pt>
              </c:strCache>
            </c:strRef>
          </c:cat>
          <c:val>
            <c:numRef>
              <c:f>Auswertung!$B$277:$J$277</c:f>
              <c:numCache>
                <c:formatCode>General</c:formatCode>
                <c:ptCount val="9"/>
                <c:pt idx="0">
                  <c:v>7</c:v>
                </c:pt>
                <c:pt idx="1">
                  <c:v>2</c:v>
                </c:pt>
                <c:pt idx="2">
                  <c:v>2</c:v>
                </c:pt>
                <c:pt idx="3">
                  <c:v>4</c:v>
                </c:pt>
                <c:pt idx="4">
                  <c:v>1</c:v>
                </c:pt>
                <c:pt idx="5">
                  <c:v>7</c:v>
                </c:pt>
                <c:pt idx="6">
                  <c:v>3</c:v>
                </c:pt>
                <c:pt idx="7">
                  <c:v>5</c:v>
                </c:pt>
                <c:pt idx="8">
                  <c:v>4</c:v>
                </c:pt>
              </c:numCache>
            </c:numRef>
          </c:val>
        </c:ser>
        <c:dLbls>
          <c:dLblPos val="ctr"/>
          <c:showLegendKey val="0"/>
          <c:showVal val="1"/>
          <c:showCatName val="0"/>
          <c:showSerName val="0"/>
          <c:showPercent val="0"/>
          <c:showBubbleSize val="0"/>
        </c:dLbls>
        <c:gapWidth val="150"/>
        <c:axId val="74381184"/>
        <c:axId val="74380416"/>
      </c:barChart>
      <c:catAx>
        <c:axId val="74381184"/>
        <c:scaling>
          <c:orientation val="minMax"/>
        </c:scaling>
        <c:delete val="0"/>
        <c:axPos val="b"/>
        <c:majorTickMark val="out"/>
        <c:minorTickMark val="none"/>
        <c:tickLblPos val="nextTo"/>
        <c:crossAx val="74380416"/>
        <c:crosses val="autoZero"/>
        <c:auto val="1"/>
        <c:lblAlgn val="ctr"/>
        <c:lblOffset val="100"/>
        <c:noMultiLvlLbl val="0"/>
      </c:catAx>
      <c:valAx>
        <c:axId val="74380416"/>
        <c:scaling>
          <c:orientation val="minMax"/>
        </c:scaling>
        <c:delete val="0"/>
        <c:axPos val="l"/>
        <c:majorGridlines/>
        <c:numFmt formatCode="General" sourceLinked="1"/>
        <c:majorTickMark val="out"/>
        <c:minorTickMark val="none"/>
        <c:tickLblPos val="nextTo"/>
        <c:crossAx val="74381184"/>
        <c:crosses val="autoZero"/>
        <c:crossBetween val="between"/>
      </c:valAx>
    </c:plotArea>
    <c:legend>
      <c:legendPos val="r"/>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lgn="ctr">
              <a:defRPr/>
            </a:pPr>
            <a:r>
              <a:rPr lang="de-DE"/>
              <a:t>Interesse an Projekten </a:t>
            </a:r>
          </a:p>
        </c:rich>
      </c:tx>
      <c:layout/>
      <c:overlay val="0"/>
    </c:title>
    <c:autoTitleDeleted val="0"/>
    <c:plotArea>
      <c:layout/>
      <c:pieChart>
        <c:varyColors val="1"/>
        <c:ser>
          <c:idx val="0"/>
          <c:order val="0"/>
          <c:dPt>
            <c:idx val="1"/>
            <c:bubble3D val="0"/>
            <c:spPr>
              <a:solidFill>
                <a:schemeClr val="bg1"/>
              </a:solidFill>
            </c:spPr>
          </c:dPt>
          <c:dLbls>
            <c:txPr>
              <a:bodyPr/>
              <a:lstStyle/>
              <a:p>
                <a:pPr>
                  <a:defRPr>
                    <a:solidFill>
                      <a:schemeClr val="tx1"/>
                    </a:solidFill>
                  </a:defRPr>
                </a:pPr>
                <a:endParaRPr lang="de-DE"/>
              </a:p>
            </c:txPr>
            <c:dLblPos val="ctr"/>
            <c:showLegendKey val="0"/>
            <c:showVal val="1"/>
            <c:showCatName val="0"/>
            <c:showSerName val="0"/>
            <c:showPercent val="0"/>
            <c:showBubbleSize val="0"/>
            <c:showLeaderLines val="1"/>
          </c:dLbls>
          <c:cat>
            <c:strRef>
              <c:f>Auswertung!$B$299:$C$299</c:f>
              <c:strCache>
                <c:ptCount val="2"/>
                <c:pt idx="0">
                  <c:v>Ja</c:v>
                </c:pt>
                <c:pt idx="1">
                  <c:v>Nein</c:v>
                </c:pt>
              </c:strCache>
            </c:strRef>
          </c:cat>
          <c:val>
            <c:numRef>
              <c:f>Auswertung!$B$300:$C$300</c:f>
              <c:numCache>
                <c:formatCode>General</c:formatCode>
                <c:ptCount val="2"/>
                <c:pt idx="0">
                  <c:v>12</c:v>
                </c:pt>
                <c:pt idx="1">
                  <c:v>1</c:v>
                </c:pt>
              </c:numCache>
            </c:numRef>
          </c:val>
        </c:ser>
        <c:ser>
          <c:idx val="1"/>
          <c:order val="1"/>
          <c:cat>
            <c:strRef>
              <c:f>Auswertung!$B$299:$C$299</c:f>
              <c:strCache>
                <c:ptCount val="2"/>
                <c:pt idx="0">
                  <c:v>Ja</c:v>
                </c:pt>
                <c:pt idx="1">
                  <c:v>Nein</c:v>
                </c:pt>
              </c:strCache>
            </c:strRef>
          </c:cat>
          <c:val>
            <c:numRef>
              <c:f>Auswertung!$B$301:$C$301</c:f>
              <c:numCache>
                <c:formatCode>0%</c:formatCode>
                <c:ptCount val="2"/>
                <c:pt idx="0">
                  <c:v>0.92307692307692313</c:v>
                </c:pt>
                <c:pt idx="1">
                  <c:v>7.6923076923076927E-2</c:v>
                </c:pt>
              </c:numCache>
            </c:numRef>
          </c:val>
        </c:ser>
        <c:dLbls>
          <c:showLegendKey val="0"/>
          <c:showVal val="0"/>
          <c:showCatName val="0"/>
          <c:showSerName val="0"/>
          <c:showPercent val="0"/>
          <c:showBubbleSize val="0"/>
          <c:showLeaderLines val="1"/>
        </c:dLbls>
        <c:firstSliceAng val="0"/>
      </c:pieChart>
    </c:plotArea>
    <c:legend>
      <c:legendPos val="t"/>
      <c:layout/>
      <c:overlay val="0"/>
    </c:legend>
    <c:plotVisOnly val="1"/>
    <c:dispBlanksAs val="gap"/>
    <c:showDLblsOverMax val="0"/>
  </c:chart>
  <c:txPr>
    <a:bodyPr/>
    <a:lstStyle/>
    <a:p>
      <a:pPr>
        <a:defRPr>
          <a:solidFill>
            <a:schemeClr val="bg1">
              <a:lumMod val="95000"/>
              <a:lumOff val="5000"/>
            </a:schemeClr>
          </a:solidFill>
        </a:defRPr>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0B70EE-4558-4479-8F77-6BADAE247D71}" type="datetimeFigureOut">
              <a:rPr lang="de-DE" smtClean="0"/>
              <a:t>14.12.2016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9385CE-D03C-4B4F-98E4-E02881974131}" type="slidenum">
              <a:rPr lang="de-DE" smtClean="0"/>
              <a:t>‹Nr.›</a:t>
            </a:fld>
            <a:endParaRPr lang="de-DE"/>
          </a:p>
        </p:txBody>
      </p:sp>
    </p:spTree>
    <p:extLst>
      <p:ext uri="{BB962C8B-B14F-4D97-AF65-F5344CB8AC3E}">
        <p14:creationId xmlns:p14="http://schemas.microsoft.com/office/powerpoint/2010/main" val="464131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59385CE-D03C-4B4F-98E4-E02881974131}" type="slidenum">
              <a:rPr lang="de-DE" smtClean="0"/>
              <a:t>12</a:t>
            </a:fld>
            <a:endParaRPr lang="de-DE"/>
          </a:p>
        </p:txBody>
      </p:sp>
    </p:spTree>
    <p:extLst>
      <p:ext uri="{BB962C8B-B14F-4D97-AF65-F5344CB8AC3E}">
        <p14:creationId xmlns:p14="http://schemas.microsoft.com/office/powerpoint/2010/main" val="835081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de-DE" smtClean="0"/>
              <a:t>Titelmasterformat durch Klicken bearbeiten</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3CA7DD88-8D9E-4188-8C60-773B1A746677}" type="datetimeFigureOut">
              <a:rPr lang="de-DE" smtClean="0"/>
              <a:t>14.12.2016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3CA7DD88-8D9E-4188-8C60-773B1A746677}" type="datetimeFigureOut">
              <a:rPr lang="de-DE" smtClean="0"/>
              <a:t>14.12.2016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de-DE" smtClean="0"/>
              <a:t>Titelmasterformat durch Klicken bearbeiten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3CA7DD88-8D9E-4188-8C60-773B1A746677}" type="datetimeFigureOut">
              <a:rPr lang="de-DE" smtClean="0"/>
              <a:t>14.12.2016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smtClean="0"/>
          </a:p>
        </p:txBody>
      </p:sp>
      <p:sp>
        <p:nvSpPr>
          <p:cNvPr id="4" name="Date Placeholder 3"/>
          <p:cNvSpPr>
            <a:spLocks noGrp="1"/>
          </p:cNvSpPr>
          <p:nvPr>
            <p:ph type="dt" sz="half" idx="10"/>
          </p:nvPr>
        </p:nvSpPr>
        <p:spPr/>
        <p:txBody>
          <a:bodyPr/>
          <a:lstStyle/>
          <a:p>
            <a:fld id="{3CA7DD88-8D9E-4188-8C60-773B1A746677}" type="datetimeFigureOut">
              <a:rPr lang="de-DE" smtClean="0"/>
              <a:t>14.12.2016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de-DE" smtClean="0"/>
              <a:t>Titelmasterformat durch Klicken bearbeiten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3CA7DD88-8D9E-4188-8C60-773B1A746677}" type="datetimeFigureOut">
              <a:rPr lang="de-DE" smtClean="0"/>
              <a:t>14.12.2016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de-DE" smtClean="0"/>
              <a:t>Titelmasterformat durch Klicken bearbeiten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3CA7DD88-8D9E-4188-8C60-773B1A746677}" type="datetimeFigureOut">
              <a:rPr lang="de-DE" smtClean="0"/>
              <a:t>14.12.2016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e Placeholder 6"/>
          <p:cNvSpPr>
            <a:spLocks noGrp="1"/>
          </p:cNvSpPr>
          <p:nvPr>
            <p:ph type="dt" sz="half" idx="10"/>
          </p:nvPr>
        </p:nvSpPr>
        <p:spPr/>
        <p:txBody>
          <a:bodyPr/>
          <a:lstStyle/>
          <a:p>
            <a:fld id="{3CA7DD88-8D9E-4188-8C60-773B1A746677}" type="datetimeFigureOut">
              <a:rPr lang="de-DE" smtClean="0"/>
              <a:t>14.12.2016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Date Placeholder 2"/>
          <p:cNvSpPr>
            <a:spLocks noGrp="1"/>
          </p:cNvSpPr>
          <p:nvPr>
            <p:ph type="dt" sz="half" idx="10"/>
          </p:nvPr>
        </p:nvSpPr>
        <p:spPr/>
        <p:txBody>
          <a:bodyPr/>
          <a:lstStyle/>
          <a:p>
            <a:fld id="{3CA7DD88-8D9E-4188-8C60-773B1A746677}" type="datetimeFigureOut">
              <a:rPr lang="de-DE" smtClean="0"/>
              <a:t>14.12.2016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7DD88-8D9E-4188-8C60-773B1A746677}" type="datetimeFigureOut">
              <a:rPr lang="de-DE" smtClean="0"/>
              <a:t>14.12.2016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de-DE" smtClean="0"/>
              <a:t>Titelmasterformat durch Klicken bearbeiten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3CA7DD88-8D9E-4188-8C60-773B1A746677}" type="datetimeFigureOut">
              <a:rPr lang="de-DE" smtClean="0"/>
              <a:t>14.12.2016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70F2CAE-C3BE-4443-B4FE-E1634D219732}" type="slidenum">
              <a:rPr lang="de-DE" smtClean="0"/>
              <a:t>‹Nr.›</a:t>
            </a:fld>
            <a:endParaRPr lang="de-D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de-DE" smtClean="0"/>
              <a:t>Titelmasterformat durch Klicken bearbeiten</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3CA7DD88-8D9E-4188-8C60-773B1A746677}" type="datetimeFigureOut">
              <a:rPr lang="de-DE" smtClean="0"/>
              <a:t>14.12.2016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70F2CAE-C3BE-4443-B4FE-E1634D219732}" type="slidenum">
              <a:rPr lang="de-DE" smtClean="0"/>
              <a:t>‹Nr.›</a:t>
            </a:fld>
            <a:endParaRPr lang="de-DE"/>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de-DE" smtClean="0"/>
              <a:t>Bild durch Klicken auf Symbol hinzufügen</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3CA7DD88-8D9E-4188-8C60-773B1A746677}" type="datetimeFigureOut">
              <a:rPr lang="de-DE" smtClean="0"/>
              <a:t>14.12.2016</a:t>
            </a:fld>
            <a:endParaRPr lang="de-DE"/>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470F2CAE-C3BE-4443-B4FE-E1634D219732}" type="slidenum">
              <a:rPr lang="de-DE" smtClean="0"/>
              <a:t>‹Nr.›</a:t>
            </a:fld>
            <a:endParaRPr lang="de-DE"/>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solidFill>
                  <a:schemeClr val="bg1"/>
                </a:solidFill>
              </a:rPr>
              <a:t>Bewohnerbefragung 2016</a:t>
            </a:r>
            <a:endParaRPr lang="de-DE" dirty="0">
              <a:solidFill>
                <a:schemeClr val="bg1"/>
              </a:solidFill>
            </a:endParaRPr>
          </a:p>
        </p:txBody>
      </p:sp>
      <p:sp>
        <p:nvSpPr>
          <p:cNvPr id="3" name="Untertitel 2"/>
          <p:cNvSpPr>
            <a:spLocks noGrp="1"/>
          </p:cNvSpPr>
          <p:nvPr>
            <p:ph type="subTitle" idx="1"/>
          </p:nvPr>
        </p:nvSpPr>
        <p:spPr>
          <a:xfrm>
            <a:off x="1009442" y="4777380"/>
            <a:ext cx="7117180" cy="1459932"/>
          </a:xfrm>
        </p:spPr>
        <p:txBody>
          <a:bodyPr>
            <a:normAutofit/>
          </a:bodyPr>
          <a:lstStyle/>
          <a:p>
            <a:pPr algn="ctr"/>
            <a:r>
              <a:rPr lang="de-DE" sz="1800" dirty="0" smtClean="0">
                <a:solidFill>
                  <a:schemeClr val="bg1"/>
                </a:solidFill>
              </a:rPr>
              <a:t>Des Vereins „Bastille – Gemeinsam sind wir stark e.V.“</a:t>
            </a:r>
          </a:p>
          <a:p>
            <a:pPr algn="ctr"/>
            <a:r>
              <a:rPr lang="de-DE" sz="1800" dirty="0" smtClean="0">
                <a:solidFill>
                  <a:schemeClr val="bg1"/>
                </a:solidFill>
              </a:rPr>
              <a:t>-</a:t>
            </a:r>
          </a:p>
          <a:p>
            <a:pPr algn="ctr"/>
            <a:r>
              <a:rPr lang="de-DE" sz="1800" dirty="0" smtClean="0">
                <a:solidFill>
                  <a:schemeClr val="bg1"/>
                </a:solidFill>
              </a:rPr>
              <a:t>Bewohner des Betreuten Wohnens - Wohngemeinschaften</a:t>
            </a:r>
          </a:p>
        </p:txBody>
      </p:sp>
      <p:pic>
        <p:nvPicPr>
          <p:cNvPr id="4" name="Bild 2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7824" y="293812"/>
            <a:ext cx="2952328" cy="2952328"/>
          </a:xfrm>
          <a:prstGeom prst="rect">
            <a:avLst/>
          </a:prstGeom>
          <a:noFill/>
          <a:ln>
            <a:noFill/>
          </a:ln>
        </p:spPr>
      </p:pic>
    </p:spTree>
    <p:extLst>
      <p:ext uri="{BB962C8B-B14F-4D97-AF65-F5344CB8AC3E}">
        <p14:creationId xmlns:p14="http://schemas.microsoft.com/office/powerpoint/2010/main" val="600596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solidFill>
              </a:rPr>
              <a:t>Was </a:t>
            </a:r>
            <a:r>
              <a:rPr lang="de-DE" sz="2400" dirty="0">
                <a:solidFill>
                  <a:schemeClr val="bg1"/>
                </a:solidFill>
              </a:rPr>
              <a:t>gefällt Ihnen in Ihrer WG besonders? Was nicht? Was soll anders sein?</a:t>
            </a:r>
          </a:p>
        </p:txBody>
      </p:sp>
      <p:sp>
        <p:nvSpPr>
          <p:cNvPr id="3" name="Inhaltsplatzhalter 2"/>
          <p:cNvSpPr>
            <a:spLocks noGrp="1"/>
          </p:cNvSpPr>
          <p:nvPr>
            <p:ph idx="1"/>
          </p:nvPr>
        </p:nvSpPr>
        <p:spPr/>
        <p:txBody>
          <a:bodyPr>
            <a:normAutofit/>
          </a:bodyPr>
          <a:lstStyle/>
          <a:p>
            <a:pPr marL="0" indent="0">
              <a:buNone/>
            </a:pPr>
            <a:r>
              <a:rPr lang="de-DE" dirty="0">
                <a:solidFill>
                  <a:schemeClr val="bg1"/>
                </a:solidFill>
              </a:rPr>
              <a:t>Gefällt mir nicht</a:t>
            </a:r>
            <a:r>
              <a:rPr lang="de-DE" dirty="0" smtClean="0">
                <a:solidFill>
                  <a:schemeClr val="bg1"/>
                </a:solidFill>
              </a:rPr>
              <a:t>:</a:t>
            </a:r>
          </a:p>
          <a:p>
            <a:pPr>
              <a:buFont typeface="Courier New" panose="02070309020205020404" pitchFamily="49" charset="0"/>
              <a:buChar char="o"/>
            </a:pPr>
            <a:r>
              <a:rPr lang="de-DE" dirty="0" smtClean="0">
                <a:solidFill>
                  <a:schemeClr val="bg1"/>
                </a:solidFill>
              </a:rPr>
              <a:t>Nachbarn </a:t>
            </a:r>
            <a:r>
              <a:rPr lang="de-DE" dirty="0">
                <a:solidFill>
                  <a:schemeClr val="bg1"/>
                </a:solidFill>
              </a:rPr>
              <a:t>und Kinder sehr </a:t>
            </a:r>
            <a:r>
              <a:rPr lang="de-DE" dirty="0" smtClean="0">
                <a:solidFill>
                  <a:schemeClr val="bg1"/>
                </a:solidFill>
              </a:rPr>
              <a:t>laut</a:t>
            </a:r>
          </a:p>
          <a:p>
            <a:pPr>
              <a:buFont typeface="Courier New" panose="02070309020205020404" pitchFamily="49" charset="0"/>
              <a:buChar char="o"/>
            </a:pPr>
            <a:r>
              <a:rPr lang="de-DE" dirty="0" smtClean="0">
                <a:solidFill>
                  <a:schemeClr val="bg1"/>
                </a:solidFill>
              </a:rPr>
              <a:t>Wohnzimmer </a:t>
            </a:r>
            <a:r>
              <a:rPr lang="de-DE" dirty="0">
                <a:solidFill>
                  <a:schemeClr val="bg1"/>
                </a:solidFill>
              </a:rPr>
              <a:t>zu klein u. nur ein </a:t>
            </a:r>
            <a:r>
              <a:rPr lang="de-DE" dirty="0" smtClean="0">
                <a:solidFill>
                  <a:schemeClr val="bg1"/>
                </a:solidFill>
              </a:rPr>
              <a:t>Fenster</a:t>
            </a:r>
          </a:p>
          <a:p>
            <a:pPr>
              <a:buFont typeface="Courier New" panose="02070309020205020404" pitchFamily="49" charset="0"/>
              <a:buChar char="o"/>
            </a:pPr>
            <a:r>
              <a:rPr lang="de-DE" dirty="0" smtClean="0">
                <a:solidFill>
                  <a:schemeClr val="bg1"/>
                </a:solidFill>
              </a:rPr>
              <a:t>das </a:t>
            </a:r>
            <a:r>
              <a:rPr lang="de-DE" dirty="0">
                <a:solidFill>
                  <a:schemeClr val="bg1"/>
                </a:solidFill>
              </a:rPr>
              <a:t>das kleine Bad manchmal dreckig </a:t>
            </a:r>
            <a:r>
              <a:rPr lang="de-DE" dirty="0" smtClean="0">
                <a:solidFill>
                  <a:schemeClr val="bg1"/>
                </a:solidFill>
              </a:rPr>
              <a:t>ist</a:t>
            </a:r>
          </a:p>
          <a:p>
            <a:pPr>
              <a:buFont typeface="Courier New" panose="02070309020205020404" pitchFamily="49" charset="0"/>
              <a:buChar char="o"/>
            </a:pPr>
            <a:r>
              <a:rPr lang="de-DE" dirty="0" smtClean="0">
                <a:solidFill>
                  <a:schemeClr val="bg1"/>
                </a:solidFill>
              </a:rPr>
              <a:t>2 </a:t>
            </a:r>
            <a:r>
              <a:rPr lang="de-DE" dirty="0">
                <a:solidFill>
                  <a:schemeClr val="bg1"/>
                </a:solidFill>
              </a:rPr>
              <a:t>getrennte </a:t>
            </a:r>
            <a:r>
              <a:rPr lang="de-DE" dirty="0" smtClean="0">
                <a:solidFill>
                  <a:schemeClr val="bg1"/>
                </a:solidFill>
              </a:rPr>
              <a:t>Wohnungen </a:t>
            </a:r>
          </a:p>
          <a:p>
            <a:pPr>
              <a:buFont typeface="Courier New" panose="02070309020205020404" pitchFamily="49" charset="0"/>
              <a:buChar char="o"/>
            </a:pPr>
            <a:r>
              <a:rPr lang="de-DE" dirty="0" smtClean="0">
                <a:solidFill>
                  <a:schemeClr val="bg1"/>
                </a:solidFill>
              </a:rPr>
              <a:t>Umgang untereinander </a:t>
            </a:r>
          </a:p>
          <a:p>
            <a:pPr>
              <a:buFont typeface="Courier New" panose="02070309020205020404" pitchFamily="49" charset="0"/>
              <a:buChar char="o"/>
            </a:pPr>
            <a:r>
              <a:rPr lang="de-DE" dirty="0" smtClean="0">
                <a:solidFill>
                  <a:schemeClr val="bg1"/>
                </a:solidFill>
              </a:rPr>
              <a:t>Hygiene</a:t>
            </a:r>
          </a:p>
        </p:txBody>
      </p:sp>
    </p:spTree>
    <p:extLst>
      <p:ext uri="{BB962C8B-B14F-4D97-AF65-F5344CB8AC3E}">
        <p14:creationId xmlns:p14="http://schemas.microsoft.com/office/powerpoint/2010/main" val="336474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solidFill>
              </a:rPr>
              <a:t>Was </a:t>
            </a:r>
            <a:r>
              <a:rPr lang="de-DE" sz="2400" dirty="0">
                <a:solidFill>
                  <a:schemeClr val="bg1"/>
                </a:solidFill>
              </a:rPr>
              <a:t>gefällt Ihnen in Ihrer WG besonders? Was nicht? Was soll anders sein?</a:t>
            </a:r>
          </a:p>
        </p:txBody>
      </p:sp>
      <p:sp>
        <p:nvSpPr>
          <p:cNvPr id="3" name="Inhaltsplatzhalter 2"/>
          <p:cNvSpPr>
            <a:spLocks noGrp="1"/>
          </p:cNvSpPr>
          <p:nvPr>
            <p:ph idx="1"/>
          </p:nvPr>
        </p:nvSpPr>
        <p:spPr/>
        <p:txBody>
          <a:bodyPr>
            <a:normAutofit/>
          </a:bodyPr>
          <a:lstStyle/>
          <a:p>
            <a:pPr marL="0" indent="0">
              <a:buNone/>
            </a:pPr>
            <a:r>
              <a:rPr lang="de-DE" dirty="0" smtClean="0">
                <a:solidFill>
                  <a:schemeClr val="bg1"/>
                </a:solidFill>
              </a:rPr>
              <a:t>Was soll anders </a:t>
            </a:r>
            <a:r>
              <a:rPr lang="de-DE" dirty="0">
                <a:solidFill>
                  <a:schemeClr val="bg1"/>
                </a:solidFill>
              </a:rPr>
              <a:t>sein: </a:t>
            </a:r>
            <a:endParaRPr lang="de-DE" dirty="0" smtClean="0">
              <a:solidFill>
                <a:schemeClr val="bg1"/>
              </a:solidFill>
            </a:endParaRPr>
          </a:p>
          <a:p>
            <a:pPr>
              <a:buFont typeface="Courier New" panose="02070309020205020404" pitchFamily="49" charset="0"/>
              <a:buChar char="o"/>
            </a:pPr>
            <a:r>
              <a:rPr lang="de-DE" dirty="0" smtClean="0">
                <a:solidFill>
                  <a:schemeClr val="bg1"/>
                </a:solidFill>
              </a:rPr>
              <a:t>neue Wohnzimmermöbel </a:t>
            </a:r>
            <a:r>
              <a:rPr lang="de-DE" dirty="0">
                <a:solidFill>
                  <a:schemeClr val="bg1"/>
                </a:solidFill>
              </a:rPr>
              <a:t>wären </a:t>
            </a:r>
            <a:r>
              <a:rPr lang="de-DE" dirty="0" smtClean="0">
                <a:solidFill>
                  <a:schemeClr val="bg1"/>
                </a:solidFill>
              </a:rPr>
              <a:t>schön </a:t>
            </a:r>
          </a:p>
          <a:p>
            <a:pPr>
              <a:buFont typeface="Courier New" panose="02070309020205020404" pitchFamily="49" charset="0"/>
              <a:buChar char="o"/>
            </a:pPr>
            <a:r>
              <a:rPr lang="de-DE" dirty="0" smtClean="0">
                <a:solidFill>
                  <a:schemeClr val="bg1"/>
                </a:solidFill>
              </a:rPr>
              <a:t>das </a:t>
            </a:r>
            <a:r>
              <a:rPr lang="de-DE" dirty="0">
                <a:solidFill>
                  <a:schemeClr val="bg1"/>
                </a:solidFill>
              </a:rPr>
              <a:t>Betreuer mit auf </a:t>
            </a:r>
            <a:r>
              <a:rPr lang="de-DE" dirty="0" smtClean="0">
                <a:solidFill>
                  <a:schemeClr val="bg1"/>
                </a:solidFill>
              </a:rPr>
              <a:t>Hygiene achten</a:t>
            </a:r>
          </a:p>
          <a:p>
            <a:pPr>
              <a:buFont typeface="Courier New" panose="02070309020205020404" pitchFamily="49" charset="0"/>
              <a:buChar char="o"/>
            </a:pPr>
            <a:r>
              <a:rPr lang="de-DE" dirty="0" err="1" smtClean="0">
                <a:solidFill>
                  <a:schemeClr val="bg1"/>
                </a:solidFill>
              </a:rPr>
              <a:t>Praktikanten_innen</a:t>
            </a:r>
            <a:r>
              <a:rPr lang="de-DE" dirty="0" smtClean="0">
                <a:solidFill>
                  <a:schemeClr val="bg1"/>
                </a:solidFill>
              </a:rPr>
              <a:t> </a:t>
            </a:r>
            <a:r>
              <a:rPr lang="de-DE" dirty="0">
                <a:solidFill>
                  <a:schemeClr val="bg1"/>
                </a:solidFill>
              </a:rPr>
              <a:t>am Montag und </a:t>
            </a:r>
            <a:r>
              <a:rPr lang="de-DE" dirty="0" smtClean="0">
                <a:solidFill>
                  <a:schemeClr val="bg1"/>
                </a:solidFill>
              </a:rPr>
              <a:t>Freitag, weil viel zu tun ist</a:t>
            </a:r>
          </a:p>
          <a:p>
            <a:pPr>
              <a:buFont typeface="Courier New" panose="02070309020205020404" pitchFamily="49" charset="0"/>
              <a:buChar char="o"/>
            </a:pPr>
            <a:r>
              <a:rPr lang="de-DE" dirty="0" smtClean="0">
                <a:solidFill>
                  <a:schemeClr val="bg1"/>
                </a:solidFill>
              </a:rPr>
              <a:t>den </a:t>
            </a:r>
            <a:r>
              <a:rPr lang="de-DE" dirty="0">
                <a:solidFill>
                  <a:schemeClr val="bg1"/>
                </a:solidFill>
              </a:rPr>
              <a:t>Flur nochmal neu streichen, weil es so dreckig </a:t>
            </a:r>
            <a:r>
              <a:rPr lang="de-DE" dirty="0" smtClean="0">
                <a:solidFill>
                  <a:schemeClr val="bg1"/>
                </a:solidFill>
              </a:rPr>
              <a:t>aussieht</a:t>
            </a:r>
          </a:p>
          <a:p>
            <a:pPr>
              <a:buFont typeface="Courier New" panose="02070309020205020404" pitchFamily="49" charset="0"/>
              <a:buChar char="o"/>
            </a:pPr>
            <a:r>
              <a:rPr lang="de-DE" dirty="0" smtClean="0">
                <a:solidFill>
                  <a:schemeClr val="bg1"/>
                </a:solidFill>
              </a:rPr>
              <a:t>dass </a:t>
            </a:r>
            <a:r>
              <a:rPr lang="de-DE" dirty="0">
                <a:solidFill>
                  <a:schemeClr val="bg1"/>
                </a:solidFill>
              </a:rPr>
              <a:t>alle Bewohner hier mal mithelfen und </a:t>
            </a:r>
            <a:r>
              <a:rPr lang="de-DE" dirty="0" smtClean="0">
                <a:solidFill>
                  <a:schemeClr val="bg1"/>
                </a:solidFill>
              </a:rPr>
              <a:t>alle zusammensitzen </a:t>
            </a:r>
            <a:r>
              <a:rPr lang="de-DE" dirty="0">
                <a:solidFill>
                  <a:schemeClr val="bg1"/>
                </a:solidFill>
              </a:rPr>
              <a:t>und zusammen reden und alle am </a:t>
            </a:r>
            <a:r>
              <a:rPr lang="de-DE" dirty="0" err="1">
                <a:solidFill>
                  <a:schemeClr val="bg1"/>
                </a:solidFill>
              </a:rPr>
              <a:t>Abendbrotstisch</a:t>
            </a:r>
            <a:r>
              <a:rPr lang="de-DE" dirty="0">
                <a:solidFill>
                  <a:schemeClr val="bg1"/>
                </a:solidFill>
              </a:rPr>
              <a:t> sitzen</a:t>
            </a:r>
            <a:endParaRPr lang="de-DE" dirty="0" smtClean="0">
              <a:solidFill>
                <a:schemeClr val="bg1"/>
              </a:solidFill>
            </a:endParaRPr>
          </a:p>
        </p:txBody>
      </p:sp>
    </p:spTree>
    <p:extLst>
      <p:ext uri="{BB962C8B-B14F-4D97-AF65-F5344CB8AC3E}">
        <p14:creationId xmlns:p14="http://schemas.microsoft.com/office/powerpoint/2010/main" val="22066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a:solidFill>
                  <a:schemeClr val="bg1"/>
                </a:solidFill>
              </a:rPr>
              <a:t>Was ist Ihnen wichtig im Zusammenleben in Ihrer WG?</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646120200"/>
              </p:ext>
            </p:extLst>
          </p:nvPr>
        </p:nvGraphicFramePr>
        <p:xfrm>
          <a:off x="755576" y="1628800"/>
          <a:ext cx="7848872" cy="48965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819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solidFill>
              </a:rPr>
              <a:t>These</a:t>
            </a:r>
            <a:endParaRPr lang="de-DE" dirty="0">
              <a:solidFill>
                <a:schemeClr val="bg1"/>
              </a:solidFill>
            </a:endParaRPr>
          </a:p>
        </p:txBody>
      </p:sp>
      <p:sp>
        <p:nvSpPr>
          <p:cNvPr id="3" name="Textplatzhalter 2"/>
          <p:cNvSpPr>
            <a:spLocks noGrp="1"/>
          </p:cNvSpPr>
          <p:nvPr>
            <p:ph type="body" idx="1"/>
          </p:nvPr>
        </p:nvSpPr>
        <p:spPr/>
        <p:txBody>
          <a:bodyPr>
            <a:normAutofit fontScale="92500" lnSpcReduction="20000"/>
          </a:bodyPr>
          <a:lstStyle/>
          <a:p>
            <a:r>
              <a:rPr lang="de-DE" dirty="0" smtClean="0">
                <a:solidFill>
                  <a:schemeClr val="bg1">
                    <a:lumMod val="85000"/>
                    <a:lumOff val="15000"/>
                  </a:schemeClr>
                </a:solidFill>
              </a:rPr>
              <a:t>Die WG- Bewohner sind einerseits daran interessiert ihre WG mitzugestalten und nehmen diese Möglichkeit der Mitgestaltung wahr.</a:t>
            </a:r>
          </a:p>
          <a:p>
            <a:endParaRPr lang="de-DE" dirty="0">
              <a:solidFill>
                <a:schemeClr val="bg1">
                  <a:lumMod val="85000"/>
                  <a:lumOff val="15000"/>
                </a:schemeClr>
              </a:solidFill>
            </a:endParaRPr>
          </a:p>
          <a:p>
            <a:endParaRPr lang="de-DE" dirty="0">
              <a:solidFill>
                <a:schemeClr val="bg1">
                  <a:lumMod val="85000"/>
                  <a:lumOff val="15000"/>
                </a:schemeClr>
              </a:solidFill>
            </a:endParaRPr>
          </a:p>
        </p:txBody>
      </p:sp>
    </p:spTree>
    <p:extLst>
      <p:ext uri="{BB962C8B-B14F-4D97-AF65-F5344CB8AC3E}">
        <p14:creationId xmlns:p14="http://schemas.microsoft.com/office/powerpoint/2010/main" val="22658057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a:solidFill>
                  <a:schemeClr val="bg1">
                    <a:lumMod val="95000"/>
                    <a:lumOff val="5000"/>
                  </a:schemeClr>
                </a:solidFill>
              </a:rPr>
              <a:t>Welche Angebote sind Ihnen wichtig im Verein Bastille - </a:t>
            </a:r>
            <a:r>
              <a:rPr lang="de-DE" sz="2400" dirty="0" err="1">
                <a:solidFill>
                  <a:schemeClr val="bg1">
                    <a:lumMod val="95000"/>
                    <a:lumOff val="5000"/>
                  </a:schemeClr>
                </a:solidFill>
              </a:rPr>
              <a:t>Gsws</a:t>
            </a:r>
            <a:r>
              <a:rPr lang="de-DE" sz="2400" dirty="0">
                <a:solidFill>
                  <a:schemeClr val="bg1">
                    <a:lumMod val="95000"/>
                    <a:lumOff val="5000"/>
                  </a:schemeClr>
                </a:solidFill>
              </a:rPr>
              <a:t> e.V.?</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511663914"/>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49686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000" b="1" dirty="0">
                <a:solidFill>
                  <a:schemeClr val="bg1">
                    <a:lumMod val="95000"/>
                    <a:lumOff val="5000"/>
                  </a:schemeClr>
                </a:solidFill>
              </a:rPr>
              <a:t>These:</a:t>
            </a:r>
            <a:r>
              <a:rPr lang="de-DE" sz="2000" dirty="0">
                <a:solidFill>
                  <a:schemeClr val="bg1">
                    <a:lumMod val="95000"/>
                    <a:lumOff val="5000"/>
                  </a:schemeClr>
                </a:solidFill>
              </a:rPr>
              <a:t> </a:t>
            </a:r>
            <a:r>
              <a:rPr lang="de-DE" sz="2000" dirty="0" smtClean="0">
                <a:solidFill>
                  <a:schemeClr val="bg1">
                    <a:lumMod val="95000"/>
                    <a:lumOff val="5000"/>
                  </a:schemeClr>
                </a:solidFill>
              </a:rPr>
              <a:t/>
            </a:r>
            <a:br>
              <a:rPr lang="de-DE" sz="2000" dirty="0" smtClean="0">
                <a:solidFill>
                  <a:schemeClr val="bg1">
                    <a:lumMod val="95000"/>
                    <a:lumOff val="5000"/>
                  </a:schemeClr>
                </a:solidFill>
              </a:rPr>
            </a:br>
            <a:r>
              <a:rPr lang="de-DE" sz="2000" dirty="0" smtClean="0">
                <a:solidFill>
                  <a:schemeClr val="bg1">
                    <a:lumMod val="95000"/>
                    <a:lumOff val="5000"/>
                  </a:schemeClr>
                </a:solidFill>
              </a:rPr>
              <a:t>Die </a:t>
            </a:r>
            <a:r>
              <a:rPr lang="de-DE" sz="2000" dirty="0">
                <a:solidFill>
                  <a:schemeClr val="bg1">
                    <a:lumMod val="95000"/>
                    <a:lumOff val="5000"/>
                  </a:schemeClr>
                </a:solidFill>
              </a:rPr>
              <a:t>WG Bewohner haben ein starkes Interesse an Projekten </a:t>
            </a:r>
            <a:r>
              <a:rPr lang="de-DE" sz="2000" dirty="0" smtClean="0">
                <a:solidFill>
                  <a:schemeClr val="bg1">
                    <a:lumMod val="95000"/>
                    <a:lumOff val="5000"/>
                  </a:schemeClr>
                </a:solidFill>
              </a:rPr>
              <a:t>mitzuwirken </a:t>
            </a:r>
            <a:r>
              <a:rPr lang="de-DE" sz="2000" dirty="0">
                <a:solidFill>
                  <a:schemeClr val="bg1">
                    <a:lumMod val="95000"/>
                    <a:lumOff val="5000"/>
                  </a:schemeClr>
                </a:solidFill>
              </a:rPr>
              <a:t>und gleichzeitig haben sie das Gefühl, dass ihre Vorschläge berücksichtigt werden.</a:t>
            </a:r>
          </a:p>
        </p:txBody>
      </p:sp>
      <p:graphicFrame>
        <p:nvGraphicFramePr>
          <p:cNvPr id="5" name="Inhaltsplatzhalter 4"/>
          <p:cNvGraphicFramePr>
            <a:graphicFrameLocks noGrp="1"/>
          </p:cNvGraphicFramePr>
          <p:nvPr>
            <p:ph sz="half" idx="1"/>
            <p:extLst>
              <p:ext uri="{D42A27DB-BD31-4B8C-83A1-F6EECF244321}">
                <p14:modId xmlns:p14="http://schemas.microsoft.com/office/powerpoint/2010/main" val="4180460686"/>
              </p:ext>
            </p:extLst>
          </p:nvPr>
        </p:nvGraphicFramePr>
        <p:xfrm>
          <a:off x="1009650" y="1809750"/>
          <a:ext cx="3471863" cy="40513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Inhaltsplatzhalter 5"/>
          <p:cNvGraphicFramePr>
            <a:graphicFrameLocks noGrp="1"/>
          </p:cNvGraphicFramePr>
          <p:nvPr>
            <p:ph sz="half" idx="2"/>
            <p:extLst>
              <p:ext uri="{D42A27DB-BD31-4B8C-83A1-F6EECF244321}">
                <p14:modId xmlns:p14="http://schemas.microsoft.com/office/powerpoint/2010/main" val="873378224"/>
              </p:ext>
            </p:extLst>
          </p:nvPr>
        </p:nvGraphicFramePr>
        <p:xfrm>
          <a:off x="4662488" y="1809750"/>
          <a:ext cx="3470275" cy="40513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2283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6"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dirty="0" smtClean="0">
                <a:solidFill>
                  <a:schemeClr val="bg1">
                    <a:lumMod val="95000"/>
                    <a:lumOff val="5000"/>
                  </a:schemeClr>
                </a:solidFill>
              </a:rPr>
              <a:t>Vorschläge für Aktivitäten und Freizeitgestaltung der WG Bewohner:</a:t>
            </a:r>
            <a:endParaRPr lang="de-DE" sz="2400" dirty="0">
              <a:solidFill>
                <a:schemeClr val="bg1">
                  <a:lumMod val="95000"/>
                  <a:lumOff val="5000"/>
                </a:schemeClr>
              </a:solidFill>
            </a:endParaRPr>
          </a:p>
        </p:txBody>
      </p:sp>
      <p:sp>
        <p:nvSpPr>
          <p:cNvPr id="3" name="Inhaltsplatzhalter 2"/>
          <p:cNvSpPr>
            <a:spLocks noGrp="1"/>
          </p:cNvSpPr>
          <p:nvPr>
            <p:ph idx="1"/>
          </p:nvPr>
        </p:nvSpPr>
        <p:spPr/>
        <p:txBody>
          <a:bodyPr/>
          <a:lstStyle/>
          <a:p>
            <a:r>
              <a:rPr lang="de-DE" dirty="0" smtClean="0">
                <a:solidFill>
                  <a:schemeClr val="bg1">
                    <a:lumMod val="95000"/>
                    <a:lumOff val="5000"/>
                  </a:schemeClr>
                </a:solidFill>
              </a:rPr>
              <a:t>Wir könnten ein </a:t>
            </a:r>
            <a:r>
              <a:rPr lang="de-DE" dirty="0" err="1" smtClean="0">
                <a:solidFill>
                  <a:schemeClr val="bg1">
                    <a:lumMod val="95000"/>
                    <a:lumOff val="5000"/>
                  </a:schemeClr>
                </a:solidFill>
              </a:rPr>
              <a:t>Bowlingtunier</a:t>
            </a:r>
            <a:r>
              <a:rPr lang="de-DE" dirty="0" smtClean="0">
                <a:solidFill>
                  <a:schemeClr val="bg1">
                    <a:lumMod val="95000"/>
                    <a:lumOff val="5000"/>
                  </a:schemeClr>
                </a:solidFill>
              </a:rPr>
              <a:t> und Tischtennis anbieten</a:t>
            </a:r>
          </a:p>
          <a:p>
            <a:r>
              <a:rPr lang="de-DE" dirty="0" smtClean="0">
                <a:solidFill>
                  <a:schemeClr val="bg1">
                    <a:lumMod val="95000"/>
                    <a:lumOff val="5000"/>
                  </a:schemeClr>
                </a:solidFill>
              </a:rPr>
              <a:t>Go- </a:t>
            </a:r>
            <a:r>
              <a:rPr lang="de-DE" dirty="0" err="1" smtClean="0">
                <a:solidFill>
                  <a:schemeClr val="bg1">
                    <a:lumMod val="95000"/>
                    <a:lumOff val="5000"/>
                  </a:schemeClr>
                </a:solidFill>
              </a:rPr>
              <a:t>Kart</a:t>
            </a:r>
            <a:r>
              <a:rPr lang="de-DE" dirty="0" smtClean="0">
                <a:solidFill>
                  <a:schemeClr val="bg1">
                    <a:lumMod val="95000"/>
                    <a:lumOff val="5000"/>
                  </a:schemeClr>
                </a:solidFill>
              </a:rPr>
              <a:t> fahren</a:t>
            </a:r>
          </a:p>
          <a:p>
            <a:r>
              <a:rPr lang="de-DE" dirty="0" smtClean="0">
                <a:solidFill>
                  <a:schemeClr val="bg1">
                    <a:lumMod val="95000"/>
                    <a:lumOff val="5000"/>
                  </a:schemeClr>
                </a:solidFill>
              </a:rPr>
              <a:t>regelmäßige Freibadbesuche</a:t>
            </a:r>
          </a:p>
          <a:p>
            <a:r>
              <a:rPr lang="de-DE" dirty="0" smtClean="0">
                <a:solidFill>
                  <a:schemeClr val="bg1">
                    <a:lumMod val="95000"/>
                    <a:lumOff val="5000"/>
                  </a:schemeClr>
                </a:solidFill>
              </a:rPr>
              <a:t>Es sind genug Aktivitäten</a:t>
            </a:r>
          </a:p>
          <a:p>
            <a:r>
              <a:rPr lang="de-DE" dirty="0" smtClean="0">
                <a:solidFill>
                  <a:schemeClr val="bg1">
                    <a:lumMod val="95000"/>
                    <a:lumOff val="5000"/>
                  </a:schemeClr>
                </a:solidFill>
              </a:rPr>
              <a:t>Rücktrittsversicherung abschließen  bei Reisen</a:t>
            </a:r>
            <a:endParaRPr lang="de-DE" dirty="0">
              <a:solidFill>
                <a:schemeClr val="bg1">
                  <a:lumMod val="95000"/>
                  <a:lumOff val="5000"/>
                </a:schemeClr>
              </a:solidFill>
            </a:endParaRPr>
          </a:p>
        </p:txBody>
      </p:sp>
    </p:spTree>
    <p:extLst>
      <p:ext uri="{BB962C8B-B14F-4D97-AF65-F5344CB8AC3E}">
        <p14:creationId xmlns:p14="http://schemas.microsoft.com/office/powerpoint/2010/main" val="251611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99592" y="692696"/>
            <a:ext cx="7344816" cy="5544615"/>
          </a:xfrm>
        </p:spPr>
        <p:txBody>
          <a:bodyPr>
            <a:normAutofit fontScale="85000" lnSpcReduction="10000"/>
          </a:bodyPr>
          <a:lstStyle/>
          <a:p>
            <a:r>
              <a:rPr lang="de-DE" dirty="0">
                <a:solidFill>
                  <a:schemeClr val="bg1">
                    <a:lumMod val="95000"/>
                    <a:lumOff val="5000"/>
                  </a:schemeClr>
                </a:solidFill>
              </a:rPr>
              <a:t>Gruppe zu </a:t>
            </a:r>
            <a:r>
              <a:rPr lang="de-DE" dirty="0" smtClean="0">
                <a:solidFill>
                  <a:schemeClr val="bg1">
                    <a:lumMod val="95000"/>
                    <a:lumOff val="5000"/>
                  </a:schemeClr>
                </a:solidFill>
              </a:rPr>
              <a:t>Sozialkompetenzen</a:t>
            </a:r>
          </a:p>
          <a:p>
            <a:r>
              <a:rPr lang="de-DE" dirty="0" smtClean="0">
                <a:solidFill>
                  <a:schemeClr val="bg1">
                    <a:lumMod val="95000"/>
                    <a:lumOff val="5000"/>
                  </a:schemeClr>
                </a:solidFill>
              </a:rPr>
              <a:t>Umgangsformen</a:t>
            </a:r>
          </a:p>
          <a:p>
            <a:r>
              <a:rPr lang="de-DE" dirty="0" smtClean="0">
                <a:solidFill>
                  <a:schemeClr val="bg1">
                    <a:lumMod val="95000"/>
                    <a:lumOff val="5000"/>
                  </a:schemeClr>
                </a:solidFill>
              </a:rPr>
              <a:t>Frauengruppe </a:t>
            </a:r>
            <a:r>
              <a:rPr lang="de-DE" dirty="0">
                <a:solidFill>
                  <a:schemeClr val="bg1">
                    <a:lumMod val="95000"/>
                    <a:lumOff val="5000"/>
                  </a:schemeClr>
                </a:solidFill>
              </a:rPr>
              <a:t>und Fahrradgruppe </a:t>
            </a:r>
            <a:r>
              <a:rPr lang="de-DE" dirty="0" smtClean="0">
                <a:solidFill>
                  <a:schemeClr val="bg1">
                    <a:lumMod val="95000"/>
                    <a:lumOff val="5000"/>
                  </a:schemeClr>
                </a:solidFill>
              </a:rPr>
              <a:t>mitorganisieren</a:t>
            </a:r>
          </a:p>
          <a:p>
            <a:r>
              <a:rPr lang="de-DE" dirty="0">
                <a:solidFill>
                  <a:schemeClr val="bg1">
                    <a:lumMod val="95000"/>
                    <a:lumOff val="5000"/>
                  </a:schemeClr>
                </a:solidFill>
              </a:rPr>
              <a:t>Freizeitgruppe bei der man unterschiedliche Dinge </a:t>
            </a:r>
            <a:r>
              <a:rPr lang="de-DE" dirty="0" smtClean="0">
                <a:solidFill>
                  <a:schemeClr val="bg1">
                    <a:lumMod val="95000"/>
                    <a:lumOff val="5000"/>
                  </a:schemeClr>
                </a:solidFill>
              </a:rPr>
              <a:t>plant</a:t>
            </a:r>
          </a:p>
          <a:p>
            <a:r>
              <a:rPr lang="de-DE" dirty="0">
                <a:solidFill>
                  <a:schemeClr val="bg1">
                    <a:lumMod val="95000"/>
                    <a:lumOff val="5000"/>
                  </a:schemeClr>
                </a:solidFill>
              </a:rPr>
              <a:t>Sportgruppe die sich </a:t>
            </a:r>
            <a:r>
              <a:rPr lang="de-DE" dirty="0" err="1">
                <a:solidFill>
                  <a:schemeClr val="bg1">
                    <a:lumMod val="95000"/>
                    <a:lumOff val="5000"/>
                  </a:schemeClr>
                </a:solidFill>
              </a:rPr>
              <a:t>regelmäig</a:t>
            </a:r>
            <a:r>
              <a:rPr lang="de-DE" dirty="0">
                <a:solidFill>
                  <a:schemeClr val="bg1">
                    <a:lumMod val="95000"/>
                    <a:lumOff val="5000"/>
                  </a:schemeClr>
                </a:solidFill>
              </a:rPr>
              <a:t> trifft, oder zusammen ins Fußballstadion oder zu Alba </a:t>
            </a:r>
            <a:r>
              <a:rPr lang="de-DE" dirty="0" smtClean="0">
                <a:solidFill>
                  <a:schemeClr val="bg1">
                    <a:lumMod val="95000"/>
                    <a:lumOff val="5000"/>
                  </a:schemeClr>
                </a:solidFill>
              </a:rPr>
              <a:t>gehen</a:t>
            </a:r>
          </a:p>
          <a:p>
            <a:r>
              <a:rPr lang="de-DE" dirty="0">
                <a:solidFill>
                  <a:schemeClr val="bg1">
                    <a:lumMod val="95000"/>
                    <a:lumOff val="5000"/>
                  </a:schemeClr>
                </a:solidFill>
              </a:rPr>
              <a:t>Ich würde gern bei einer Gruppe mitmachen, weiß aber nicht </a:t>
            </a:r>
            <a:r>
              <a:rPr lang="de-DE" dirty="0" smtClean="0">
                <a:solidFill>
                  <a:schemeClr val="bg1">
                    <a:lumMod val="95000"/>
                    <a:lumOff val="5000"/>
                  </a:schemeClr>
                </a:solidFill>
              </a:rPr>
              <a:t>welche</a:t>
            </a:r>
          </a:p>
          <a:p>
            <a:r>
              <a:rPr lang="de-DE" dirty="0">
                <a:solidFill>
                  <a:schemeClr val="bg1">
                    <a:lumMod val="95000"/>
                    <a:lumOff val="5000"/>
                  </a:schemeClr>
                </a:solidFill>
              </a:rPr>
              <a:t>Englischgruppe zum </a:t>
            </a:r>
            <a:r>
              <a:rPr lang="de-DE" dirty="0" smtClean="0">
                <a:solidFill>
                  <a:schemeClr val="bg1">
                    <a:lumMod val="95000"/>
                    <a:lumOff val="5000"/>
                  </a:schemeClr>
                </a:solidFill>
              </a:rPr>
              <a:t>Lernen</a:t>
            </a:r>
          </a:p>
          <a:p>
            <a:r>
              <a:rPr lang="de-DE" dirty="0">
                <a:solidFill>
                  <a:schemeClr val="bg1">
                    <a:lumMod val="95000"/>
                    <a:lumOff val="5000"/>
                  </a:schemeClr>
                </a:solidFill>
              </a:rPr>
              <a:t>Handwerkergruppe, bei der man z.B. Wände </a:t>
            </a:r>
            <a:r>
              <a:rPr lang="de-DE" dirty="0" smtClean="0">
                <a:solidFill>
                  <a:schemeClr val="bg1">
                    <a:lumMod val="95000"/>
                    <a:lumOff val="5000"/>
                  </a:schemeClr>
                </a:solidFill>
              </a:rPr>
              <a:t>streichen und </a:t>
            </a:r>
            <a:r>
              <a:rPr lang="de-DE" dirty="0">
                <a:solidFill>
                  <a:schemeClr val="bg1">
                    <a:lumMod val="95000"/>
                    <a:lumOff val="5000"/>
                  </a:schemeClr>
                </a:solidFill>
              </a:rPr>
              <a:t>Bohren </a:t>
            </a:r>
            <a:r>
              <a:rPr lang="de-DE" dirty="0" smtClean="0">
                <a:solidFill>
                  <a:schemeClr val="bg1">
                    <a:lumMod val="95000"/>
                    <a:lumOff val="5000"/>
                  </a:schemeClr>
                </a:solidFill>
              </a:rPr>
              <a:t>lernt</a:t>
            </a:r>
          </a:p>
          <a:p>
            <a:r>
              <a:rPr lang="de-DE" dirty="0">
                <a:solidFill>
                  <a:schemeClr val="bg1">
                    <a:lumMod val="95000"/>
                    <a:lumOff val="5000"/>
                  </a:schemeClr>
                </a:solidFill>
              </a:rPr>
              <a:t>Selbsthilfegruppe für Menschen mit </a:t>
            </a:r>
            <a:r>
              <a:rPr lang="de-DE" dirty="0" smtClean="0">
                <a:solidFill>
                  <a:schemeClr val="bg1">
                    <a:lumMod val="95000"/>
                    <a:lumOff val="5000"/>
                  </a:schemeClr>
                </a:solidFill>
              </a:rPr>
              <a:t>Behinderung</a:t>
            </a:r>
          </a:p>
          <a:p>
            <a:r>
              <a:rPr lang="de-DE" dirty="0" smtClean="0">
                <a:solidFill>
                  <a:schemeClr val="bg1">
                    <a:lumMod val="95000"/>
                    <a:lumOff val="5000"/>
                  </a:schemeClr>
                </a:solidFill>
              </a:rPr>
              <a:t>Frauengespräche, Sexualität</a:t>
            </a:r>
          </a:p>
          <a:p>
            <a:r>
              <a:rPr lang="de-DE" dirty="0" smtClean="0">
                <a:solidFill>
                  <a:schemeClr val="bg1">
                    <a:lumMod val="95000"/>
                    <a:lumOff val="5000"/>
                  </a:schemeClr>
                </a:solidFill>
              </a:rPr>
              <a:t>Schreib- </a:t>
            </a:r>
            <a:r>
              <a:rPr lang="de-DE" dirty="0">
                <a:solidFill>
                  <a:schemeClr val="bg1">
                    <a:lumMod val="95000"/>
                    <a:lumOff val="5000"/>
                  </a:schemeClr>
                </a:solidFill>
              </a:rPr>
              <a:t>und </a:t>
            </a:r>
            <a:r>
              <a:rPr lang="de-DE" dirty="0" err="1" smtClean="0">
                <a:solidFill>
                  <a:schemeClr val="bg1">
                    <a:lumMod val="95000"/>
                    <a:lumOff val="5000"/>
                  </a:schemeClr>
                </a:solidFill>
              </a:rPr>
              <a:t>Lesekurs</a:t>
            </a:r>
            <a:endParaRPr lang="de-DE" dirty="0">
              <a:solidFill>
                <a:schemeClr val="bg1">
                  <a:lumMod val="95000"/>
                  <a:lumOff val="5000"/>
                </a:schemeClr>
              </a:solidFill>
            </a:endParaRPr>
          </a:p>
          <a:p>
            <a:r>
              <a:rPr lang="de-DE" dirty="0" smtClean="0">
                <a:solidFill>
                  <a:schemeClr val="bg1">
                    <a:lumMod val="95000"/>
                    <a:lumOff val="5000"/>
                  </a:schemeClr>
                </a:solidFill>
              </a:rPr>
              <a:t>Selbstverteidigung</a:t>
            </a:r>
          </a:p>
          <a:p>
            <a:r>
              <a:rPr lang="de-DE" dirty="0" smtClean="0">
                <a:solidFill>
                  <a:schemeClr val="bg1">
                    <a:lumMod val="95000"/>
                    <a:lumOff val="5000"/>
                  </a:schemeClr>
                </a:solidFill>
              </a:rPr>
              <a:t>Selbstbestimmung</a:t>
            </a:r>
          </a:p>
          <a:p>
            <a:r>
              <a:rPr lang="de-DE" dirty="0">
                <a:solidFill>
                  <a:schemeClr val="bg1">
                    <a:lumMod val="95000"/>
                    <a:lumOff val="5000"/>
                  </a:schemeClr>
                </a:solidFill>
              </a:rPr>
              <a:t>Schminkkurs für </a:t>
            </a:r>
            <a:r>
              <a:rPr lang="de-DE" dirty="0" smtClean="0">
                <a:solidFill>
                  <a:schemeClr val="bg1">
                    <a:lumMod val="95000"/>
                    <a:lumOff val="5000"/>
                  </a:schemeClr>
                </a:solidFill>
              </a:rPr>
              <a:t>Frauen</a:t>
            </a:r>
          </a:p>
          <a:p>
            <a:r>
              <a:rPr lang="de-DE" dirty="0">
                <a:solidFill>
                  <a:schemeClr val="bg1">
                    <a:lumMod val="95000"/>
                    <a:lumOff val="5000"/>
                  </a:schemeClr>
                </a:solidFill>
              </a:rPr>
              <a:t>Für mich ist es wichtig, dass es Projekte gibt die rollstuhlgerecht </a:t>
            </a:r>
            <a:r>
              <a:rPr lang="de-DE" dirty="0" smtClean="0">
                <a:solidFill>
                  <a:schemeClr val="bg1">
                    <a:lumMod val="95000"/>
                    <a:lumOff val="5000"/>
                  </a:schemeClr>
                </a:solidFill>
              </a:rPr>
              <a:t>sind</a:t>
            </a:r>
            <a:endParaRPr lang="de-DE" dirty="0">
              <a:solidFill>
                <a:schemeClr val="bg1">
                  <a:lumMod val="95000"/>
                  <a:lumOff val="5000"/>
                </a:schemeClr>
              </a:solidFill>
            </a:endParaRPr>
          </a:p>
        </p:txBody>
      </p:sp>
    </p:spTree>
    <p:extLst>
      <p:ext uri="{BB962C8B-B14F-4D97-AF65-F5344CB8AC3E}">
        <p14:creationId xmlns:p14="http://schemas.microsoft.com/office/powerpoint/2010/main" val="243820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2. Fragen zur alltäglichen Lebensführung </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42594174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1182065372"/>
              </p:ext>
            </p:extLst>
          </p:nvPr>
        </p:nvGraphicFramePr>
        <p:xfrm>
          <a:off x="323528" y="332656"/>
          <a:ext cx="8424936" cy="61206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35203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solidFill>
              </a:rPr>
              <a:t>Allgemeine Informationen zur Befragung </a:t>
            </a:r>
            <a:endParaRPr lang="de-DE" sz="2400" dirty="0">
              <a:solidFill>
                <a:schemeClr val="bg1"/>
              </a:solidFill>
            </a:endParaRPr>
          </a:p>
        </p:txBody>
      </p:sp>
      <p:graphicFrame>
        <p:nvGraphicFramePr>
          <p:cNvPr id="4" name="Inhaltsplatzhalter 3"/>
          <p:cNvGraphicFramePr>
            <a:graphicFrameLocks noGrp="1"/>
          </p:cNvGraphicFramePr>
          <p:nvPr>
            <p:ph idx="1"/>
          </p:nvPr>
        </p:nvGraphicFramePr>
        <p:xfrm>
          <a:off x="1009650" y="3012931"/>
          <a:ext cx="7124700" cy="1640176"/>
        </p:xfrm>
        <a:graphic>
          <a:graphicData uri="http://schemas.openxmlformats.org/drawingml/2006/table">
            <a:tbl>
              <a:tblPr/>
              <a:tblGrid>
                <a:gridCol w="747849"/>
                <a:gridCol w="874408"/>
                <a:gridCol w="989462"/>
                <a:gridCol w="828387"/>
                <a:gridCol w="724838"/>
                <a:gridCol w="828387"/>
                <a:gridCol w="690322"/>
                <a:gridCol w="750725"/>
                <a:gridCol w="690322"/>
              </a:tblGrid>
              <a:tr h="172650">
                <a:tc>
                  <a:txBody>
                    <a:bodyPr/>
                    <a:lstStyle/>
                    <a:p>
                      <a:pPr algn="l" fontAlgn="b"/>
                      <a:endParaRPr lang="de-DE" sz="1000" b="0" i="0" u="none" strike="noStrike" dirty="0">
                        <a:solidFill>
                          <a:srgbClr val="000000"/>
                        </a:solidFill>
                        <a:effectLst/>
                        <a:latin typeface="Tw Cen MT Condensed"/>
                      </a:endParaRPr>
                    </a:p>
                  </a:txBody>
                  <a:tcPr marL="8633" marR="8633" marT="8633" marB="0" anchor="b">
                    <a:lnL>
                      <a:noFill/>
                    </a:lnL>
                    <a:lnR>
                      <a:noFill/>
                    </a:lnR>
                    <a:lnT>
                      <a:noFill/>
                    </a:lnT>
                    <a:lnB>
                      <a:noFill/>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a:noFill/>
                    </a:lnT>
                    <a:lnB>
                      <a:noFill/>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de-DE" sz="1000" b="0" i="0" u="none" strike="noStrike">
                          <a:solidFill>
                            <a:srgbClr val="000000"/>
                          </a:solidFill>
                          <a:effectLst/>
                          <a:latin typeface="Tw Cen MT Condensed"/>
                        </a:rPr>
                        <a:t>Gesamt</a:t>
                      </a:r>
                    </a:p>
                  </a:txBody>
                  <a:tcPr marL="8633" marR="8633" marT="863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a:tc>
                <a:tc hMerge="1">
                  <a:txBody>
                    <a:bodyPr/>
                    <a:lstStyle/>
                    <a:p>
                      <a:endParaRPr lang="de-DE"/>
                    </a:p>
                  </a:txBody>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a:noFill/>
                    </a:lnT>
                    <a:lnB>
                      <a:noFill/>
                    </a:lnB>
                  </a:tcPr>
                </a:tc>
                <a:tc>
                  <a:txBody>
                    <a:bodyPr/>
                    <a:lstStyle/>
                    <a:p>
                      <a:pPr algn="l" fontAlgn="b"/>
                      <a:endParaRPr lang="de-DE" sz="1000" b="0" i="0" u="none" strike="noStrike">
                        <a:solidFill>
                          <a:srgbClr val="000000"/>
                        </a:solidFill>
                        <a:effectLst/>
                        <a:latin typeface="Calibri"/>
                      </a:endParaRPr>
                    </a:p>
                  </a:txBody>
                  <a:tcPr marL="8633" marR="8633" marT="8633" marB="0" anchor="b">
                    <a:lnL>
                      <a:noFill/>
                    </a:lnL>
                    <a:lnR>
                      <a:noFill/>
                    </a:lnR>
                    <a:lnT>
                      <a:noFill/>
                    </a:lnT>
                    <a:lnB>
                      <a:noFill/>
                    </a:lnB>
                  </a:tcPr>
                </a:tc>
              </a:tr>
              <a:tr h="172650">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de-DE" sz="1000" b="0" i="0" u="none" strike="noStrike">
                          <a:solidFill>
                            <a:srgbClr val="000000"/>
                          </a:solidFill>
                          <a:effectLst/>
                          <a:latin typeface="Tw Cen MT Condensed"/>
                        </a:rPr>
                        <a:t>Absolut</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de-DE" sz="1000" b="0" i="0" u="none" strike="noStrike">
                          <a:solidFill>
                            <a:srgbClr val="000000"/>
                          </a:solidFill>
                          <a:effectLst/>
                          <a:latin typeface="Tw Cen MT Condensed"/>
                        </a:rPr>
                        <a:t>BW</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de-DE" sz="1000" b="0" i="0" u="none" strike="noStrike">
                          <a:solidFill>
                            <a:srgbClr val="000000"/>
                          </a:solidFill>
                          <a:effectLst/>
                          <a:latin typeface="Tw Cen MT Condensed"/>
                        </a:rPr>
                        <a:t>männlich</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7DEE8"/>
                    </a:solidFill>
                  </a:tcPr>
                </a:tc>
                <a:tc>
                  <a:txBody>
                    <a:bodyPr/>
                    <a:lstStyle/>
                    <a:p>
                      <a:pPr algn="ctr" fontAlgn="ctr"/>
                      <a:r>
                        <a:rPr lang="de-DE" sz="1000" b="0" i="0" u="none" strike="noStrike">
                          <a:solidFill>
                            <a:srgbClr val="000000"/>
                          </a:solidFill>
                          <a:effectLst/>
                          <a:latin typeface="Tw Cen MT Condensed"/>
                        </a:rPr>
                        <a:t>weiblich</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FEC"/>
                    </a:solidFill>
                  </a:tcPr>
                </a:tc>
                <a:tc>
                  <a:txBody>
                    <a:bodyPr/>
                    <a:lstStyle/>
                    <a:p>
                      <a:pPr algn="ctr" fontAlgn="ctr"/>
                      <a:r>
                        <a:rPr lang="de-DE" sz="1000" b="0" i="0" u="none" strike="noStrike">
                          <a:solidFill>
                            <a:srgbClr val="000000"/>
                          </a:solidFill>
                          <a:effectLst/>
                          <a:latin typeface="Tw Cen MT Condensed"/>
                        </a:rPr>
                        <a:t>%</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de-DE" sz="1000" b="0" i="0" u="none" strike="noStrike">
                        <a:solidFill>
                          <a:srgbClr val="000000"/>
                        </a:solidFill>
                        <a:effectLst/>
                        <a:latin typeface="Calibri"/>
                      </a:endParaRPr>
                    </a:p>
                  </a:txBody>
                  <a:tcPr marL="8633" marR="8633" marT="8633" marB="0" anchor="b">
                    <a:lnL>
                      <a:noFill/>
                    </a:lnL>
                    <a:lnR>
                      <a:noFill/>
                    </a:lnR>
                    <a:lnT>
                      <a:noFill/>
                    </a:lnT>
                    <a:lnB>
                      <a:noFill/>
                    </a:lnB>
                  </a:tcPr>
                </a:tc>
              </a:tr>
              <a:tr h="172650">
                <a:tc rowSpan="2" gridSpan="2">
                  <a:txBody>
                    <a:bodyPr/>
                    <a:lstStyle/>
                    <a:p>
                      <a:pPr algn="ctr" fontAlgn="ctr"/>
                      <a:r>
                        <a:rPr lang="de-DE" sz="1300" b="1" i="0" u="none" strike="noStrike">
                          <a:solidFill>
                            <a:srgbClr val="000000"/>
                          </a:solidFill>
                          <a:effectLst/>
                          <a:latin typeface="Tw Cen MT Condensed"/>
                        </a:rPr>
                        <a:t>Gesamtteilnehmerzahl</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2" hMerge="1">
                  <a:txBody>
                    <a:bodyPr/>
                    <a:lstStyle/>
                    <a:p>
                      <a:endParaRPr lang="de-DE"/>
                    </a:p>
                  </a:txBody>
                  <a:tcPr/>
                </a:tc>
                <a:tc rowSpan="2">
                  <a:txBody>
                    <a:bodyPr/>
                    <a:lstStyle/>
                    <a:p>
                      <a:pPr algn="ctr" fontAlgn="ctr"/>
                      <a:r>
                        <a:rPr lang="de-DE" sz="1500" b="0" i="0" u="none" strike="noStrike">
                          <a:solidFill>
                            <a:srgbClr val="000000"/>
                          </a:solidFill>
                          <a:effectLst/>
                          <a:latin typeface="Tw Cen MT Condensed"/>
                        </a:rPr>
                        <a:t>13</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500" b="0" i="0" u="none" strike="noStrike">
                          <a:solidFill>
                            <a:srgbClr val="000000"/>
                          </a:solidFill>
                          <a:effectLst/>
                          <a:latin typeface="Tw Cen MT Condensed"/>
                        </a:rPr>
                        <a:t>15</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de-DE" sz="1500" b="0" i="0" u="none" strike="noStrike" dirty="0">
                          <a:solidFill>
                            <a:srgbClr val="000000"/>
                          </a:solidFill>
                          <a:effectLst/>
                          <a:latin typeface="Tw Cen MT Condensed"/>
                        </a:rPr>
                        <a:t>8</a:t>
                      </a:r>
                    </a:p>
                  </a:txBody>
                  <a:tcPr marL="8633" marR="8633" marT="863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de-DE" sz="1500" b="0" i="0" u="none" strike="noStrike">
                          <a:solidFill>
                            <a:srgbClr val="000000"/>
                          </a:solidFill>
                          <a:effectLst/>
                          <a:latin typeface="Tw Cen MT Condensed"/>
                        </a:rPr>
                        <a:t>7</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de-DE" sz="1500" b="0" i="0" u="none" strike="noStrike">
                          <a:solidFill>
                            <a:srgbClr val="000000"/>
                          </a:solidFill>
                          <a:effectLst/>
                          <a:latin typeface="Tw Cen MT Condensed"/>
                        </a:rPr>
                        <a:t>86,7%</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de-DE" sz="1000" b="0" i="0" u="none" strike="noStrike">
                        <a:solidFill>
                          <a:srgbClr val="000000"/>
                        </a:solidFill>
                        <a:effectLst/>
                        <a:latin typeface="Calibri"/>
                      </a:endParaRPr>
                    </a:p>
                  </a:txBody>
                  <a:tcPr marL="8633" marR="8633" marT="8633" marB="0" anchor="b">
                    <a:lnL>
                      <a:noFill/>
                    </a:lnL>
                    <a:lnR>
                      <a:noFill/>
                    </a:lnR>
                    <a:lnT>
                      <a:noFill/>
                    </a:lnT>
                    <a:lnB>
                      <a:noFill/>
                    </a:lnB>
                  </a:tcPr>
                </a:tc>
              </a:tr>
              <a:tr h="181283">
                <a:tc gridSpan="2" vMerge="1">
                  <a:txBody>
                    <a:bodyPr/>
                    <a:lstStyle/>
                    <a:p>
                      <a:endParaRPr lang="de-DE"/>
                    </a:p>
                  </a:txBody>
                  <a:tcPr/>
                </a:tc>
                <a:tc hMerge="1"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de-DE" sz="1000" b="0" i="0" u="none" strike="noStrike">
                        <a:solidFill>
                          <a:srgbClr val="000000"/>
                        </a:solidFill>
                        <a:effectLst/>
                        <a:latin typeface="Calibri"/>
                      </a:endParaRPr>
                    </a:p>
                  </a:txBody>
                  <a:tcPr marL="8633" marR="8633" marT="8633" marB="0" anchor="b">
                    <a:lnL>
                      <a:noFill/>
                    </a:lnL>
                    <a:lnR>
                      <a:noFill/>
                    </a:lnR>
                    <a:lnT>
                      <a:noFill/>
                    </a:lnT>
                    <a:lnB>
                      <a:noFill/>
                    </a:lnB>
                  </a:tcPr>
                </a:tc>
              </a:tr>
              <a:tr h="241710">
                <a:tc>
                  <a:txBody>
                    <a:bodyPr/>
                    <a:lstStyle/>
                    <a:p>
                      <a:pPr algn="ctr" fontAlgn="ctr"/>
                      <a:endParaRPr lang="de-DE" sz="1300" b="1" i="0" u="none" strike="noStrike">
                        <a:solidFill>
                          <a:srgbClr val="000000"/>
                        </a:solidFill>
                        <a:effectLst/>
                        <a:latin typeface="Tw Cen MT Condensed"/>
                      </a:endParaRPr>
                    </a:p>
                  </a:txBody>
                  <a:tcPr marL="8633" marR="8633" marT="8633"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de-DE" sz="1300" b="1" i="0" u="none" strike="noStrike">
                        <a:solidFill>
                          <a:srgbClr val="000000"/>
                        </a:solidFill>
                        <a:effectLst/>
                        <a:latin typeface="Tw Cen MT Condensed"/>
                      </a:endParaRPr>
                    </a:p>
                  </a:txBody>
                  <a:tcPr marL="8633" marR="8633" marT="8633"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de-DE" sz="1500" b="0" i="0" u="none" strike="noStrike">
                        <a:solidFill>
                          <a:srgbClr val="000000"/>
                        </a:solidFill>
                        <a:effectLst/>
                        <a:latin typeface="Tw Cen MT Condensed"/>
                      </a:endParaRPr>
                    </a:p>
                  </a:txBody>
                  <a:tcPr marL="8633" marR="8633" marT="8633"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de-DE" sz="1500" b="0" i="0" u="none" strike="noStrike">
                        <a:solidFill>
                          <a:srgbClr val="000000"/>
                        </a:solidFill>
                        <a:effectLst/>
                        <a:latin typeface="Tw Cen MT Condensed"/>
                      </a:endParaRPr>
                    </a:p>
                  </a:txBody>
                  <a:tcPr marL="8633" marR="8633" marT="863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de-DE" sz="1000" b="0" i="0" u="none" strike="noStrike">
                        <a:solidFill>
                          <a:srgbClr val="000000"/>
                        </a:solidFill>
                        <a:effectLst/>
                        <a:latin typeface="Tw Cen MT Condensed"/>
                      </a:endParaRPr>
                    </a:p>
                  </a:txBody>
                  <a:tcPr marL="8633" marR="8633" marT="863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Calibri"/>
                      </a:endParaRPr>
                    </a:p>
                  </a:txBody>
                  <a:tcPr marL="8633" marR="8633" marT="8633" marB="0" anchor="b">
                    <a:lnL>
                      <a:noFill/>
                    </a:lnL>
                    <a:lnR>
                      <a:noFill/>
                    </a:lnR>
                    <a:lnT>
                      <a:noFill/>
                    </a:lnT>
                    <a:lnB>
                      <a:noFill/>
                    </a:lnB>
                  </a:tcPr>
                </a:tc>
              </a:tr>
              <a:tr h="172650">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Tw Cen MT Condensed"/>
                      </a:endParaRPr>
                    </a:p>
                  </a:txBody>
                  <a:tcPr marL="8633" marR="8633" marT="8633"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2">
                  <a:txBody>
                    <a:bodyPr/>
                    <a:lstStyle/>
                    <a:p>
                      <a:pPr algn="ctr" fontAlgn="b"/>
                      <a:r>
                        <a:rPr lang="de-DE" sz="1000" b="0" i="0" u="none" strike="noStrike">
                          <a:solidFill>
                            <a:srgbClr val="000000"/>
                          </a:solidFill>
                          <a:effectLst/>
                          <a:latin typeface="Tw Cen MT Condensed"/>
                        </a:rPr>
                        <a:t>Absolut</a:t>
                      </a:r>
                    </a:p>
                  </a:txBody>
                  <a:tcPr marL="8633" marR="8633" marT="863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a:tc>
                <a:tc gridSpan="2">
                  <a:txBody>
                    <a:bodyPr/>
                    <a:lstStyle/>
                    <a:p>
                      <a:pPr algn="ctr" fontAlgn="b"/>
                      <a:r>
                        <a:rPr lang="de-DE" sz="1000" b="0" i="0" u="none" strike="noStrike">
                          <a:solidFill>
                            <a:srgbClr val="000000"/>
                          </a:solidFill>
                          <a:effectLst/>
                          <a:latin typeface="Tw Cen MT Condensed"/>
                        </a:rPr>
                        <a:t>von Befragten  in %</a:t>
                      </a:r>
                    </a:p>
                  </a:txBody>
                  <a:tcPr marL="8633" marR="8633" marT="863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a:tc>
                <a:tc gridSpan="2">
                  <a:txBody>
                    <a:bodyPr/>
                    <a:lstStyle/>
                    <a:p>
                      <a:pPr algn="ctr" fontAlgn="b"/>
                      <a:r>
                        <a:rPr lang="de-DE" sz="1000" b="0" i="0" u="none" strike="noStrike">
                          <a:solidFill>
                            <a:srgbClr val="000000"/>
                          </a:solidFill>
                          <a:effectLst/>
                          <a:latin typeface="Tw Cen MT Condensed"/>
                        </a:rPr>
                        <a:t>von Gesamt-BW  in %</a:t>
                      </a:r>
                    </a:p>
                  </a:txBody>
                  <a:tcPr marL="8633" marR="8633" marT="863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a:tc>
                <a:tc>
                  <a:txBody>
                    <a:bodyPr/>
                    <a:lstStyle/>
                    <a:p>
                      <a:pPr algn="l" fontAlgn="b"/>
                      <a:endParaRPr lang="de-DE" sz="1000" b="0" i="0" u="none" strike="noStrike">
                        <a:solidFill>
                          <a:srgbClr val="000000"/>
                        </a:solidFill>
                        <a:effectLst/>
                        <a:latin typeface="Calibri"/>
                      </a:endParaRPr>
                    </a:p>
                  </a:txBody>
                  <a:tcPr marL="8633" marR="8633" marT="8633" marB="0" anchor="b">
                    <a:lnL w="12700" cap="flat" cmpd="sng" algn="ctr">
                      <a:solidFill>
                        <a:srgbClr val="000000"/>
                      </a:solidFill>
                      <a:prstDash val="solid"/>
                      <a:round/>
                      <a:headEnd type="none" w="med" len="med"/>
                      <a:tailEnd type="none" w="med" len="med"/>
                    </a:lnL>
                    <a:lnR>
                      <a:noFill/>
                    </a:lnR>
                    <a:lnT>
                      <a:noFill/>
                    </a:lnT>
                    <a:lnB>
                      <a:noFill/>
                    </a:lnB>
                  </a:tcPr>
                </a:tc>
              </a:tr>
              <a:tr h="172650">
                <a:tc rowSpan="3" gridSpan="2">
                  <a:txBody>
                    <a:bodyPr/>
                    <a:lstStyle/>
                    <a:p>
                      <a:pPr algn="ctr" fontAlgn="ctr"/>
                      <a:r>
                        <a:rPr lang="de-DE" sz="1300" b="1" i="0" u="none" strike="noStrike">
                          <a:solidFill>
                            <a:srgbClr val="000000"/>
                          </a:solidFill>
                          <a:effectLst/>
                          <a:latin typeface="Tw Cen MT Condensed"/>
                        </a:rPr>
                        <a:t>Männlich/ Weiblich</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3" hMerge="1">
                  <a:txBody>
                    <a:bodyPr/>
                    <a:lstStyle/>
                    <a:p>
                      <a:endParaRPr lang="de-DE"/>
                    </a:p>
                  </a:txBody>
                  <a:tcPr/>
                </a:tc>
                <a:tc>
                  <a:txBody>
                    <a:bodyPr/>
                    <a:lstStyle/>
                    <a:p>
                      <a:pPr algn="ctr" fontAlgn="ctr"/>
                      <a:r>
                        <a:rPr lang="de-DE" sz="1000" b="0" i="0" u="none" strike="noStrike">
                          <a:solidFill>
                            <a:srgbClr val="000000"/>
                          </a:solidFill>
                          <a:effectLst/>
                          <a:latin typeface="Tw Cen MT Condensed"/>
                        </a:rPr>
                        <a:t>männlich</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7DEE8"/>
                    </a:solidFill>
                  </a:tcPr>
                </a:tc>
                <a:tc>
                  <a:txBody>
                    <a:bodyPr/>
                    <a:lstStyle/>
                    <a:p>
                      <a:pPr algn="ctr" fontAlgn="ctr"/>
                      <a:r>
                        <a:rPr lang="de-DE" sz="1000" b="0" i="0" u="none" strike="noStrike">
                          <a:solidFill>
                            <a:srgbClr val="000000"/>
                          </a:solidFill>
                          <a:effectLst/>
                          <a:latin typeface="Tw Cen MT Condensed"/>
                        </a:rPr>
                        <a:t>weiblich</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4DFEC"/>
                    </a:solidFill>
                  </a:tcPr>
                </a:tc>
                <a:tc>
                  <a:txBody>
                    <a:bodyPr/>
                    <a:lstStyle/>
                    <a:p>
                      <a:pPr algn="ctr" fontAlgn="ctr"/>
                      <a:r>
                        <a:rPr lang="de-DE" sz="1000" b="0" i="0" u="none" strike="noStrike">
                          <a:solidFill>
                            <a:srgbClr val="000000"/>
                          </a:solidFill>
                          <a:effectLst/>
                          <a:latin typeface="Tw Cen MT Condensed"/>
                        </a:rPr>
                        <a:t>männlich</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7DEE8"/>
                    </a:solidFill>
                  </a:tcPr>
                </a:tc>
                <a:tc>
                  <a:txBody>
                    <a:bodyPr/>
                    <a:lstStyle/>
                    <a:p>
                      <a:pPr algn="ctr" fontAlgn="ctr"/>
                      <a:r>
                        <a:rPr lang="de-DE" sz="1000" b="0" i="0" u="none" strike="noStrike">
                          <a:solidFill>
                            <a:srgbClr val="000000"/>
                          </a:solidFill>
                          <a:effectLst/>
                          <a:latin typeface="Tw Cen MT Condensed"/>
                        </a:rPr>
                        <a:t>weiblich</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4DFEC"/>
                    </a:solidFill>
                  </a:tcPr>
                </a:tc>
                <a:tc>
                  <a:txBody>
                    <a:bodyPr/>
                    <a:lstStyle/>
                    <a:p>
                      <a:pPr algn="ctr" fontAlgn="ctr"/>
                      <a:r>
                        <a:rPr lang="de-DE" sz="1000" b="0" i="0" u="none" strike="noStrike">
                          <a:solidFill>
                            <a:srgbClr val="000000"/>
                          </a:solidFill>
                          <a:effectLst/>
                          <a:latin typeface="Tw Cen MT Condensed"/>
                        </a:rPr>
                        <a:t>männlich</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7DEE8"/>
                    </a:solidFill>
                  </a:tcPr>
                </a:tc>
                <a:tc>
                  <a:txBody>
                    <a:bodyPr/>
                    <a:lstStyle/>
                    <a:p>
                      <a:pPr algn="ctr" fontAlgn="ctr"/>
                      <a:r>
                        <a:rPr lang="de-DE" sz="1000" b="0" i="0" u="none" strike="noStrike">
                          <a:solidFill>
                            <a:srgbClr val="000000"/>
                          </a:solidFill>
                          <a:effectLst/>
                          <a:latin typeface="Tw Cen MT Condensed"/>
                        </a:rPr>
                        <a:t>weiblich</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4DFEC"/>
                    </a:solidFill>
                  </a:tcPr>
                </a:tc>
                <a:tc>
                  <a:txBody>
                    <a:bodyPr/>
                    <a:lstStyle/>
                    <a:p>
                      <a:pPr algn="l" fontAlgn="b"/>
                      <a:endParaRPr lang="de-DE" sz="1000" b="0" i="0" u="none" strike="noStrike">
                        <a:solidFill>
                          <a:srgbClr val="000000"/>
                        </a:solidFill>
                        <a:effectLst/>
                        <a:latin typeface="Calibri"/>
                      </a:endParaRPr>
                    </a:p>
                  </a:txBody>
                  <a:tcPr marL="8633" marR="8633" marT="8633" marB="0" anchor="b">
                    <a:lnL w="12700" cap="flat" cmpd="sng" algn="ctr">
                      <a:solidFill>
                        <a:srgbClr val="000000"/>
                      </a:solidFill>
                      <a:prstDash val="solid"/>
                      <a:round/>
                      <a:headEnd type="none" w="med" len="med"/>
                      <a:tailEnd type="none" w="med" len="med"/>
                    </a:lnL>
                    <a:lnR>
                      <a:noFill/>
                    </a:lnR>
                    <a:lnT>
                      <a:noFill/>
                    </a:lnT>
                    <a:lnB>
                      <a:noFill/>
                    </a:lnB>
                  </a:tcPr>
                </a:tc>
              </a:tr>
              <a:tr h="172650">
                <a:tc gridSpan="2" vMerge="1">
                  <a:txBody>
                    <a:bodyPr/>
                    <a:lstStyle/>
                    <a:p>
                      <a:endParaRPr lang="de-DE"/>
                    </a:p>
                  </a:txBody>
                  <a:tcPr/>
                </a:tc>
                <a:tc hMerge="1" vMerge="1">
                  <a:txBody>
                    <a:bodyPr/>
                    <a:lstStyle/>
                    <a:p>
                      <a:endParaRPr lang="de-DE"/>
                    </a:p>
                  </a:txBody>
                  <a:tcPr/>
                </a:tc>
                <a:tc rowSpan="2">
                  <a:txBody>
                    <a:bodyPr/>
                    <a:lstStyle/>
                    <a:p>
                      <a:pPr algn="ctr" fontAlgn="ctr"/>
                      <a:r>
                        <a:rPr lang="de-DE" sz="1300" b="0" i="0" u="none" strike="noStrike">
                          <a:solidFill>
                            <a:srgbClr val="000000"/>
                          </a:solidFill>
                          <a:effectLst/>
                          <a:latin typeface="Tw Cen MT Condensed"/>
                        </a:rPr>
                        <a:t>6</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fontAlgn="ctr"/>
                      <a:r>
                        <a:rPr lang="de-DE" sz="1300" b="0" i="0" u="none" strike="noStrike">
                          <a:solidFill>
                            <a:srgbClr val="000000"/>
                          </a:solidFill>
                          <a:effectLst/>
                          <a:latin typeface="Tw Cen MT Condensed"/>
                        </a:rPr>
                        <a:t>7</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fontAlgn="ctr"/>
                      <a:r>
                        <a:rPr lang="de-DE" sz="1300" b="0" i="0" u="none" strike="noStrike">
                          <a:solidFill>
                            <a:srgbClr val="000000"/>
                          </a:solidFill>
                          <a:effectLst/>
                          <a:latin typeface="Tw Cen MT Condensed"/>
                        </a:rPr>
                        <a:t>46,2%</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fontAlgn="ctr"/>
                      <a:r>
                        <a:rPr lang="de-DE" sz="1300" b="0" i="0" u="none" strike="noStrike">
                          <a:solidFill>
                            <a:srgbClr val="000000"/>
                          </a:solidFill>
                          <a:effectLst/>
                          <a:latin typeface="Tw Cen MT Condensed"/>
                        </a:rPr>
                        <a:t>53,8%</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fontAlgn="ctr"/>
                      <a:r>
                        <a:rPr lang="de-DE" sz="1300" b="0" i="0" u="none" strike="noStrike" dirty="0">
                          <a:solidFill>
                            <a:srgbClr val="000000"/>
                          </a:solidFill>
                          <a:effectLst/>
                          <a:latin typeface="Tw Cen MT Condensed"/>
                        </a:rPr>
                        <a:t>75,0</a:t>
                      </a:r>
                    </a:p>
                  </a:txBody>
                  <a:tcPr marL="8633" marR="8633" marT="863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fontAlgn="ctr"/>
                      <a:r>
                        <a:rPr lang="de-DE" sz="1300" b="0" i="0" u="none" strike="noStrike">
                          <a:solidFill>
                            <a:srgbClr val="000000"/>
                          </a:solidFill>
                          <a:effectLst/>
                          <a:latin typeface="Tw Cen MT Condensed"/>
                        </a:rPr>
                        <a:t>100,0</a:t>
                      </a:r>
                    </a:p>
                  </a:txBody>
                  <a:tcPr marL="8633" marR="8633" marT="863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de-DE" sz="1000" b="0" i="0" u="none" strike="noStrike">
                        <a:solidFill>
                          <a:srgbClr val="000000"/>
                        </a:solidFill>
                        <a:effectLst/>
                        <a:latin typeface="Calibri"/>
                      </a:endParaRPr>
                    </a:p>
                  </a:txBody>
                  <a:tcPr marL="8633" marR="8633" marT="8633" marB="0" anchor="b">
                    <a:lnL w="12700" cap="flat" cmpd="sng" algn="ctr">
                      <a:solidFill>
                        <a:srgbClr val="000000"/>
                      </a:solidFill>
                      <a:prstDash val="solid"/>
                      <a:round/>
                      <a:headEnd type="none" w="med" len="med"/>
                      <a:tailEnd type="none" w="med" len="med"/>
                    </a:lnL>
                    <a:lnR>
                      <a:noFill/>
                    </a:lnR>
                    <a:lnT>
                      <a:noFill/>
                    </a:lnT>
                    <a:lnB>
                      <a:noFill/>
                    </a:lnB>
                  </a:tcPr>
                </a:tc>
              </a:tr>
              <a:tr h="181283">
                <a:tc gridSpan="2" vMerge="1">
                  <a:txBody>
                    <a:bodyPr/>
                    <a:lstStyle/>
                    <a:p>
                      <a:endParaRPr lang="de-DE"/>
                    </a:p>
                  </a:txBody>
                  <a:tcPr/>
                </a:tc>
                <a:tc hMerge="1"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vMerge="1">
                  <a:txBody>
                    <a:bodyPr/>
                    <a:lstStyle/>
                    <a:p>
                      <a:endParaRPr lang="de-DE"/>
                    </a:p>
                  </a:txBody>
                  <a:tcPr/>
                </a:tc>
                <a:tc>
                  <a:txBody>
                    <a:bodyPr/>
                    <a:lstStyle/>
                    <a:p>
                      <a:pPr algn="l" fontAlgn="b"/>
                      <a:endParaRPr lang="de-DE" sz="1000" b="0" i="0" u="none" strike="noStrike" dirty="0">
                        <a:solidFill>
                          <a:srgbClr val="000000"/>
                        </a:solidFill>
                        <a:effectLst/>
                        <a:latin typeface="Calibri"/>
                      </a:endParaRPr>
                    </a:p>
                  </a:txBody>
                  <a:tcPr marL="8633" marR="8633" marT="8633"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extLst>
      <p:ext uri="{BB962C8B-B14F-4D97-AF65-F5344CB8AC3E}">
        <p14:creationId xmlns:p14="http://schemas.microsoft.com/office/powerpoint/2010/main" val="19651879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These</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r>
              <a:rPr lang="de-DE" dirty="0" smtClean="0">
                <a:solidFill>
                  <a:schemeClr val="bg1">
                    <a:lumMod val="85000"/>
                    <a:lumOff val="15000"/>
                  </a:schemeClr>
                </a:solidFill>
              </a:rPr>
              <a:t>WG </a:t>
            </a:r>
            <a:r>
              <a:rPr lang="de-DE" dirty="0">
                <a:solidFill>
                  <a:schemeClr val="bg1">
                    <a:lumMod val="85000"/>
                    <a:lumOff val="15000"/>
                  </a:schemeClr>
                </a:solidFill>
              </a:rPr>
              <a:t>Bewohner haben ausreichend Zeit für die </a:t>
            </a:r>
            <a:r>
              <a:rPr lang="de-DE" dirty="0" smtClean="0">
                <a:solidFill>
                  <a:schemeClr val="bg1">
                    <a:lumMod val="85000"/>
                    <a:lumOff val="15000"/>
                  </a:schemeClr>
                </a:solidFill>
              </a:rPr>
              <a:t>Herausforderungen </a:t>
            </a:r>
            <a:r>
              <a:rPr lang="de-DE" dirty="0">
                <a:solidFill>
                  <a:schemeClr val="bg1">
                    <a:lumMod val="85000"/>
                    <a:lumOff val="15000"/>
                  </a:schemeClr>
                </a:solidFill>
              </a:rPr>
              <a:t>des alltäglichen Lebens. </a:t>
            </a:r>
          </a:p>
        </p:txBody>
      </p:sp>
    </p:spTree>
    <p:extLst>
      <p:ext uri="{BB962C8B-B14F-4D97-AF65-F5344CB8AC3E}">
        <p14:creationId xmlns:p14="http://schemas.microsoft.com/office/powerpoint/2010/main" val="10005629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idx="1"/>
          </p:nvPr>
        </p:nvSpPr>
        <p:spPr/>
        <p:txBody>
          <a:bodyPr/>
          <a:lstStyle/>
          <a:p>
            <a:r>
              <a:rPr lang="de-DE" sz="1200" dirty="0" smtClean="0">
                <a:solidFill>
                  <a:schemeClr val="bg1">
                    <a:lumMod val="85000"/>
                    <a:lumOff val="15000"/>
                  </a:schemeClr>
                </a:solidFill>
              </a:rPr>
              <a:t>Haben Sie die Möglichkeit sich an Ihren Betreuer zu wenden, wenn Sie Unterstützung benötigen?</a:t>
            </a:r>
            <a:endParaRPr lang="de-DE" sz="1200" dirty="0">
              <a:solidFill>
                <a:schemeClr val="bg1">
                  <a:lumMod val="85000"/>
                  <a:lumOff val="15000"/>
                </a:schemeClr>
              </a:solidFill>
            </a:endParaRPr>
          </a:p>
        </p:txBody>
      </p:sp>
      <p:sp>
        <p:nvSpPr>
          <p:cNvPr id="5" name="Textplatzhalter 4"/>
          <p:cNvSpPr>
            <a:spLocks noGrp="1"/>
          </p:cNvSpPr>
          <p:nvPr>
            <p:ph type="body" sz="quarter" idx="3"/>
          </p:nvPr>
        </p:nvSpPr>
        <p:spPr/>
        <p:txBody>
          <a:bodyPr/>
          <a:lstStyle/>
          <a:p>
            <a:r>
              <a:rPr lang="de-DE" sz="1200" dirty="0" smtClean="0">
                <a:solidFill>
                  <a:schemeClr val="bg1">
                    <a:lumMod val="85000"/>
                    <a:lumOff val="15000"/>
                  </a:schemeClr>
                </a:solidFill>
              </a:rPr>
              <a:t>Können Sie selbst bestimmen, wie viel Unterstützung Sie im Alltag bekommen?</a:t>
            </a:r>
            <a:endParaRPr lang="de-DE" sz="1200" dirty="0">
              <a:solidFill>
                <a:schemeClr val="bg1">
                  <a:lumMod val="85000"/>
                  <a:lumOff val="15000"/>
                </a:schemeClr>
              </a:solidFill>
            </a:endParaRPr>
          </a:p>
        </p:txBody>
      </p:sp>
      <p:graphicFrame>
        <p:nvGraphicFramePr>
          <p:cNvPr id="7" name="Inhaltsplatzhalter 6"/>
          <p:cNvGraphicFramePr>
            <a:graphicFrameLocks noGrp="1"/>
          </p:cNvGraphicFramePr>
          <p:nvPr>
            <p:ph sz="half" idx="2"/>
            <p:extLst>
              <p:ext uri="{D42A27DB-BD31-4B8C-83A1-F6EECF244321}">
                <p14:modId xmlns:p14="http://schemas.microsoft.com/office/powerpoint/2010/main" val="317201398"/>
              </p:ext>
            </p:extLst>
          </p:nvPr>
        </p:nvGraphicFramePr>
        <p:xfrm>
          <a:off x="1009650" y="2389188"/>
          <a:ext cx="3471863" cy="34718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Inhaltsplatzhalter 7"/>
          <p:cNvGraphicFramePr>
            <a:graphicFrameLocks noGrp="1"/>
          </p:cNvGraphicFramePr>
          <p:nvPr>
            <p:ph sz="quarter" idx="4"/>
            <p:extLst>
              <p:ext uri="{D42A27DB-BD31-4B8C-83A1-F6EECF244321}">
                <p14:modId xmlns:p14="http://schemas.microsoft.com/office/powerpoint/2010/main" val="3728235688"/>
              </p:ext>
            </p:extLst>
          </p:nvPr>
        </p:nvGraphicFramePr>
        <p:xfrm>
          <a:off x="4662488" y="2389188"/>
          <a:ext cx="3471862" cy="3471862"/>
        </p:xfrm>
        <a:graphic>
          <a:graphicData uri="http://schemas.openxmlformats.org/drawingml/2006/chart">
            <c:chart xmlns:c="http://schemas.openxmlformats.org/drawingml/2006/chart" xmlns:r="http://schemas.openxmlformats.org/officeDocument/2006/relationships" r:id="rId3"/>
          </a:graphicData>
        </a:graphic>
      </p:graphicFrame>
      <p:sp>
        <p:nvSpPr>
          <p:cNvPr id="4" name="Titel 3"/>
          <p:cNvSpPr>
            <a:spLocks noGrp="1"/>
          </p:cNvSpPr>
          <p:nvPr>
            <p:ph type="title"/>
          </p:nvPr>
        </p:nvSpPr>
        <p:spPr/>
        <p:txBody>
          <a:bodyPr/>
          <a:lstStyle/>
          <a:p>
            <a:endParaRPr lang="de-DE"/>
          </a:p>
        </p:txBody>
      </p:sp>
    </p:spTree>
    <p:extLst>
      <p:ext uri="{BB962C8B-B14F-4D97-AF65-F5344CB8AC3E}">
        <p14:creationId xmlns:p14="http://schemas.microsoft.com/office/powerpoint/2010/main" val="159237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8"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85000"/>
                    <a:lumOff val="15000"/>
                  </a:schemeClr>
                </a:solidFill>
              </a:rPr>
              <a:t>These</a:t>
            </a:r>
            <a:endParaRPr lang="de-DE" dirty="0">
              <a:solidFill>
                <a:schemeClr val="bg1">
                  <a:lumMod val="85000"/>
                  <a:lumOff val="15000"/>
                </a:schemeClr>
              </a:solidFill>
            </a:endParaRPr>
          </a:p>
        </p:txBody>
      </p:sp>
      <p:sp>
        <p:nvSpPr>
          <p:cNvPr id="3" name="Textplatzhalter 2"/>
          <p:cNvSpPr>
            <a:spLocks noGrp="1"/>
          </p:cNvSpPr>
          <p:nvPr>
            <p:ph type="body" idx="1"/>
          </p:nvPr>
        </p:nvSpPr>
        <p:spPr/>
        <p:txBody>
          <a:bodyPr/>
          <a:lstStyle/>
          <a:p>
            <a:r>
              <a:rPr lang="de-DE" dirty="0" smtClean="0">
                <a:solidFill>
                  <a:schemeClr val="bg1">
                    <a:lumMod val="85000"/>
                    <a:lumOff val="15000"/>
                  </a:schemeClr>
                </a:solidFill>
              </a:rPr>
              <a:t>Die WG- Bewohner können den Umfang ihrer Unterstützung selbst bestimmen.</a:t>
            </a:r>
            <a:endParaRPr lang="de-DE" dirty="0">
              <a:solidFill>
                <a:schemeClr val="bg1">
                  <a:lumMod val="85000"/>
                  <a:lumOff val="15000"/>
                </a:schemeClr>
              </a:solidFill>
            </a:endParaRPr>
          </a:p>
        </p:txBody>
      </p:sp>
    </p:spTree>
    <p:extLst>
      <p:ext uri="{BB962C8B-B14F-4D97-AF65-F5344CB8AC3E}">
        <p14:creationId xmlns:p14="http://schemas.microsoft.com/office/powerpoint/2010/main" val="4086030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3.Gestaltung der Zusammenarbeit in der Betreuung</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15421457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sz="2400" dirty="0"/>
          </a:p>
        </p:txBody>
      </p:sp>
      <p:sp>
        <p:nvSpPr>
          <p:cNvPr id="3" name="Textplatzhalter 2"/>
          <p:cNvSpPr>
            <a:spLocks noGrp="1"/>
          </p:cNvSpPr>
          <p:nvPr>
            <p:ph type="body" idx="1"/>
          </p:nvPr>
        </p:nvSpPr>
        <p:spPr/>
        <p:txBody>
          <a:bodyPr/>
          <a:lstStyle/>
          <a:p>
            <a:r>
              <a:rPr lang="de-DE" sz="1200" dirty="0" smtClean="0">
                <a:solidFill>
                  <a:schemeClr val="bg1">
                    <a:lumMod val="95000"/>
                    <a:lumOff val="5000"/>
                  </a:schemeClr>
                </a:solidFill>
              </a:rPr>
              <a:t>Können Sie sich auf das, was sie mit Ihrem Betreuer </a:t>
            </a:r>
            <a:r>
              <a:rPr lang="de-DE" sz="1200" dirty="0">
                <a:solidFill>
                  <a:schemeClr val="bg1">
                    <a:lumMod val="95000"/>
                    <a:lumOff val="5000"/>
                  </a:schemeClr>
                </a:solidFill>
              </a:rPr>
              <a:t>a</a:t>
            </a:r>
            <a:r>
              <a:rPr lang="de-DE" sz="1200" dirty="0" smtClean="0">
                <a:solidFill>
                  <a:schemeClr val="bg1">
                    <a:lumMod val="95000"/>
                    <a:lumOff val="5000"/>
                  </a:schemeClr>
                </a:solidFill>
              </a:rPr>
              <a:t>bgesprochen haben verlassen?</a:t>
            </a:r>
            <a:endParaRPr lang="de-DE" sz="1200" dirty="0">
              <a:solidFill>
                <a:schemeClr val="bg1">
                  <a:lumMod val="95000"/>
                  <a:lumOff val="5000"/>
                </a:schemeClr>
              </a:solidFill>
            </a:endParaRPr>
          </a:p>
        </p:txBody>
      </p:sp>
      <p:sp>
        <p:nvSpPr>
          <p:cNvPr id="5" name="Textplatzhalter 4"/>
          <p:cNvSpPr>
            <a:spLocks noGrp="1"/>
          </p:cNvSpPr>
          <p:nvPr>
            <p:ph type="body" sz="quarter" idx="3"/>
          </p:nvPr>
        </p:nvSpPr>
        <p:spPr/>
        <p:txBody>
          <a:bodyPr/>
          <a:lstStyle/>
          <a:p>
            <a:r>
              <a:rPr lang="de-DE" sz="1200" dirty="0" smtClean="0">
                <a:solidFill>
                  <a:schemeClr val="bg1">
                    <a:lumMod val="95000"/>
                    <a:lumOff val="5000"/>
                  </a:schemeClr>
                </a:solidFill>
              </a:rPr>
              <a:t>Gibt es jemanden unter den Betreuern zu dem Sie gehen können, wenn Sie Probleme haben?</a:t>
            </a:r>
            <a:endParaRPr lang="de-DE" sz="1200" dirty="0">
              <a:solidFill>
                <a:schemeClr val="bg1">
                  <a:lumMod val="95000"/>
                  <a:lumOff val="5000"/>
                </a:schemeClr>
              </a:solidFill>
            </a:endParaRPr>
          </a:p>
        </p:txBody>
      </p:sp>
      <p:graphicFrame>
        <p:nvGraphicFramePr>
          <p:cNvPr id="9" name="Inhaltsplatzhalter 8"/>
          <p:cNvGraphicFramePr>
            <a:graphicFrameLocks noGrp="1"/>
          </p:cNvGraphicFramePr>
          <p:nvPr>
            <p:ph sz="half" idx="2"/>
            <p:extLst>
              <p:ext uri="{D42A27DB-BD31-4B8C-83A1-F6EECF244321}">
                <p14:modId xmlns:p14="http://schemas.microsoft.com/office/powerpoint/2010/main" val="2008011442"/>
              </p:ext>
            </p:extLst>
          </p:nvPr>
        </p:nvGraphicFramePr>
        <p:xfrm>
          <a:off x="1009650" y="2389188"/>
          <a:ext cx="3562350" cy="36321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Inhaltsplatzhalter 10"/>
          <p:cNvGraphicFramePr>
            <a:graphicFrameLocks noGrp="1"/>
          </p:cNvGraphicFramePr>
          <p:nvPr>
            <p:ph sz="quarter" idx="4"/>
            <p:extLst>
              <p:ext uri="{D42A27DB-BD31-4B8C-83A1-F6EECF244321}">
                <p14:modId xmlns:p14="http://schemas.microsoft.com/office/powerpoint/2010/main" val="1778043143"/>
              </p:ext>
            </p:extLst>
          </p:nvPr>
        </p:nvGraphicFramePr>
        <p:xfrm>
          <a:off x="4662488" y="2389188"/>
          <a:ext cx="3471862" cy="34718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8432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1"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sz="2400" dirty="0"/>
          </a:p>
        </p:txBody>
      </p:sp>
      <p:sp>
        <p:nvSpPr>
          <p:cNvPr id="3" name="Textplatzhalter 2"/>
          <p:cNvSpPr>
            <a:spLocks noGrp="1"/>
          </p:cNvSpPr>
          <p:nvPr>
            <p:ph type="body" idx="1"/>
          </p:nvPr>
        </p:nvSpPr>
        <p:spPr/>
        <p:txBody>
          <a:bodyPr/>
          <a:lstStyle/>
          <a:p>
            <a:r>
              <a:rPr lang="de-DE" sz="1200" dirty="0" smtClean="0">
                <a:solidFill>
                  <a:schemeClr val="bg1">
                    <a:lumMod val="95000"/>
                    <a:lumOff val="5000"/>
                  </a:schemeClr>
                </a:solidFill>
              </a:rPr>
              <a:t>Fühlen Sie sich von den Betreuern ernst genommen?</a:t>
            </a:r>
            <a:endParaRPr lang="de-DE" sz="1200" dirty="0">
              <a:solidFill>
                <a:schemeClr val="bg1">
                  <a:lumMod val="95000"/>
                  <a:lumOff val="5000"/>
                </a:schemeClr>
              </a:solidFill>
            </a:endParaRPr>
          </a:p>
        </p:txBody>
      </p:sp>
      <p:sp>
        <p:nvSpPr>
          <p:cNvPr id="5" name="Textplatzhalter 4"/>
          <p:cNvSpPr>
            <a:spLocks noGrp="1"/>
          </p:cNvSpPr>
          <p:nvPr>
            <p:ph type="body" sz="quarter" idx="3"/>
          </p:nvPr>
        </p:nvSpPr>
        <p:spPr/>
        <p:txBody>
          <a:bodyPr/>
          <a:lstStyle/>
          <a:p>
            <a:r>
              <a:rPr lang="de-DE" sz="1200" dirty="0" smtClean="0">
                <a:solidFill>
                  <a:schemeClr val="bg1">
                    <a:lumMod val="95000"/>
                    <a:lumOff val="5000"/>
                  </a:schemeClr>
                </a:solidFill>
              </a:rPr>
              <a:t>Haben </a:t>
            </a:r>
            <a:r>
              <a:rPr lang="de-DE" sz="1200" dirty="0">
                <a:solidFill>
                  <a:schemeClr val="bg1">
                    <a:lumMod val="95000"/>
                    <a:lumOff val="5000"/>
                  </a:schemeClr>
                </a:solidFill>
              </a:rPr>
              <a:t>Sie die </a:t>
            </a:r>
            <a:r>
              <a:rPr lang="de-DE" sz="1200" dirty="0" smtClean="0">
                <a:solidFill>
                  <a:schemeClr val="bg1">
                    <a:lumMod val="95000"/>
                    <a:lumOff val="5000"/>
                  </a:schemeClr>
                </a:solidFill>
              </a:rPr>
              <a:t>Möglichkeit Kritik an Betreuung zu äußern?</a:t>
            </a:r>
            <a:endParaRPr lang="de-DE" sz="1200" dirty="0">
              <a:solidFill>
                <a:schemeClr val="bg1">
                  <a:lumMod val="95000"/>
                  <a:lumOff val="5000"/>
                </a:schemeClr>
              </a:solidFill>
            </a:endParaRPr>
          </a:p>
        </p:txBody>
      </p:sp>
      <p:graphicFrame>
        <p:nvGraphicFramePr>
          <p:cNvPr id="8" name="Inhaltsplatzhalter 7"/>
          <p:cNvGraphicFramePr>
            <a:graphicFrameLocks noGrp="1"/>
          </p:cNvGraphicFramePr>
          <p:nvPr>
            <p:ph sz="half" idx="2"/>
            <p:extLst>
              <p:ext uri="{D42A27DB-BD31-4B8C-83A1-F6EECF244321}">
                <p14:modId xmlns:p14="http://schemas.microsoft.com/office/powerpoint/2010/main" val="1081896643"/>
              </p:ext>
            </p:extLst>
          </p:nvPr>
        </p:nvGraphicFramePr>
        <p:xfrm>
          <a:off x="1009650" y="2389188"/>
          <a:ext cx="3471863" cy="34718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Inhaltsplatzhalter 9"/>
          <p:cNvGraphicFramePr>
            <a:graphicFrameLocks noGrp="1"/>
          </p:cNvGraphicFramePr>
          <p:nvPr>
            <p:ph sz="quarter" idx="4"/>
            <p:extLst>
              <p:ext uri="{D42A27DB-BD31-4B8C-83A1-F6EECF244321}">
                <p14:modId xmlns:p14="http://schemas.microsoft.com/office/powerpoint/2010/main" val="3076576247"/>
              </p:ext>
            </p:extLst>
          </p:nvPr>
        </p:nvGraphicFramePr>
        <p:xfrm>
          <a:off x="4662488" y="2389188"/>
          <a:ext cx="3471862" cy="34718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0254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Graphic spid="10"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These:</a:t>
            </a:r>
            <a:endParaRPr lang="de-DE" dirty="0">
              <a:solidFill>
                <a:schemeClr val="bg1">
                  <a:lumMod val="95000"/>
                  <a:lumOff val="5000"/>
                </a:schemeClr>
              </a:solidFill>
            </a:endParaRPr>
          </a:p>
        </p:txBody>
      </p:sp>
      <p:sp>
        <p:nvSpPr>
          <p:cNvPr id="4" name="Textplatzhalter 3"/>
          <p:cNvSpPr>
            <a:spLocks noGrp="1"/>
          </p:cNvSpPr>
          <p:nvPr>
            <p:ph type="body" sz="half" idx="2"/>
          </p:nvPr>
        </p:nvSpPr>
        <p:spPr/>
        <p:txBody>
          <a:bodyPr>
            <a:normAutofit/>
          </a:bodyPr>
          <a:lstStyle/>
          <a:p>
            <a:r>
              <a:rPr lang="de-DE" sz="1600" dirty="0" smtClean="0">
                <a:solidFill>
                  <a:schemeClr val="bg1">
                    <a:lumMod val="95000"/>
                    <a:lumOff val="5000"/>
                  </a:schemeClr>
                </a:solidFill>
              </a:rPr>
              <a:t>Die Zufriedenheit ist überwiegend gut.</a:t>
            </a:r>
            <a:endParaRPr lang="de-DE" sz="1600" dirty="0">
              <a:solidFill>
                <a:schemeClr val="bg1">
                  <a:lumMod val="95000"/>
                  <a:lumOff val="5000"/>
                </a:schemeClr>
              </a:solidFill>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1763594409"/>
              </p:ext>
            </p:extLst>
          </p:nvPr>
        </p:nvGraphicFramePr>
        <p:xfrm>
          <a:off x="3852863" y="446088"/>
          <a:ext cx="4279900" cy="5414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710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5"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b="1" dirty="0">
                <a:solidFill>
                  <a:schemeClr val="bg1">
                    <a:lumMod val="95000"/>
                    <a:lumOff val="5000"/>
                  </a:schemeClr>
                </a:solidFill>
              </a:rPr>
              <a:t>Was soll so bleiben und was anders sein?</a:t>
            </a:r>
          </a:p>
        </p:txBody>
      </p:sp>
      <p:sp>
        <p:nvSpPr>
          <p:cNvPr id="3" name="Inhaltsplatzhalter 2"/>
          <p:cNvSpPr>
            <a:spLocks noGrp="1"/>
          </p:cNvSpPr>
          <p:nvPr>
            <p:ph idx="1"/>
          </p:nvPr>
        </p:nvSpPr>
        <p:spPr>
          <a:xfrm>
            <a:off x="755576" y="1807361"/>
            <a:ext cx="7488832" cy="4429951"/>
          </a:xfrm>
        </p:spPr>
        <p:txBody>
          <a:bodyPr>
            <a:normAutofit/>
          </a:bodyPr>
          <a:lstStyle/>
          <a:p>
            <a:pPr marL="0" indent="0">
              <a:buNone/>
            </a:pPr>
            <a:r>
              <a:rPr lang="de-DE" b="1" dirty="0">
                <a:solidFill>
                  <a:schemeClr val="bg1">
                    <a:lumMod val="95000"/>
                    <a:lumOff val="5000"/>
                  </a:schemeClr>
                </a:solidFill>
              </a:rPr>
              <a:t>Was soll so bleiben</a:t>
            </a:r>
            <a:r>
              <a:rPr lang="de-DE" b="1" dirty="0" smtClean="0">
                <a:solidFill>
                  <a:schemeClr val="bg1">
                    <a:lumMod val="95000"/>
                    <a:lumOff val="5000"/>
                  </a:schemeClr>
                </a:solidFill>
              </a:rPr>
              <a:t>?</a:t>
            </a:r>
          </a:p>
          <a:p>
            <a:pPr>
              <a:buFont typeface="Courier New" panose="02070309020205020404" pitchFamily="49" charset="0"/>
              <a:buChar char="o"/>
            </a:pPr>
            <a:r>
              <a:rPr lang="de-DE" dirty="0">
                <a:solidFill>
                  <a:schemeClr val="bg1">
                    <a:lumMod val="95000"/>
                    <a:lumOff val="5000"/>
                  </a:schemeClr>
                </a:solidFill>
              </a:rPr>
              <a:t>Zusammenhalt wird gefördert von </a:t>
            </a:r>
            <a:r>
              <a:rPr lang="de-DE" dirty="0" smtClean="0">
                <a:solidFill>
                  <a:schemeClr val="bg1">
                    <a:lumMod val="95000"/>
                    <a:lumOff val="5000"/>
                  </a:schemeClr>
                </a:solidFill>
              </a:rPr>
              <a:t>Betreuern</a:t>
            </a:r>
          </a:p>
          <a:p>
            <a:pPr>
              <a:buFont typeface="Courier New" panose="02070309020205020404" pitchFamily="49" charset="0"/>
              <a:buChar char="o"/>
            </a:pPr>
            <a:r>
              <a:rPr lang="de-DE" dirty="0" smtClean="0">
                <a:solidFill>
                  <a:schemeClr val="bg1">
                    <a:lumMod val="95000"/>
                    <a:lumOff val="5000"/>
                  </a:schemeClr>
                </a:solidFill>
              </a:rPr>
              <a:t>Alles </a:t>
            </a:r>
            <a:r>
              <a:rPr lang="de-DE" dirty="0">
                <a:solidFill>
                  <a:schemeClr val="bg1">
                    <a:lumMod val="95000"/>
                    <a:lumOff val="5000"/>
                  </a:schemeClr>
                </a:solidFill>
              </a:rPr>
              <a:t>gut und soll so </a:t>
            </a:r>
            <a:r>
              <a:rPr lang="de-DE" dirty="0" smtClean="0">
                <a:solidFill>
                  <a:schemeClr val="bg1">
                    <a:lumMod val="95000"/>
                    <a:lumOff val="5000"/>
                  </a:schemeClr>
                </a:solidFill>
              </a:rPr>
              <a:t>bleiben </a:t>
            </a:r>
          </a:p>
          <a:p>
            <a:pPr>
              <a:buFont typeface="Courier New" panose="02070309020205020404" pitchFamily="49" charset="0"/>
              <a:buChar char="o"/>
            </a:pPr>
            <a:r>
              <a:rPr lang="de-DE" dirty="0" smtClean="0">
                <a:solidFill>
                  <a:schemeClr val="bg1">
                    <a:lumMod val="95000"/>
                    <a:lumOff val="5000"/>
                  </a:schemeClr>
                </a:solidFill>
              </a:rPr>
              <a:t>Zu </a:t>
            </a:r>
            <a:r>
              <a:rPr lang="de-DE" dirty="0">
                <a:solidFill>
                  <a:schemeClr val="bg1">
                    <a:lumMod val="95000"/>
                    <a:lumOff val="5000"/>
                  </a:schemeClr>
                </a:solidFill>
              </a:rPr>
              <a:t>Stammbetreuern habe ich ein sehr gutes Verhältnis, bei den anderen kommt es manchmal zu </a:t>
            </a:r>
            <a:r>
              <a:rPr lang="de-DE" dirty="0" smtClean="0">
                <a:solidFill>
                  <a:schemeClr val="bg1">
                    <a:lumMod val="95000"/>
                    <a:lumOff val="5000"/>
                  </a:schemeClr>
                </a:solidFill>
              </a:rPr>
              <a:t>Komplikationen </a:t>
            </a:r>
            <a:r>
              <a:rPr lang="de-DE" dirty="0">
                <a:solidFill>
                  <a:schemeClr val="bg1">
                    <a:lumMod val="95000"/>
                    <a:lumOff val="5000"/>
                  </a:schemeClr>
                </a:solidFill>
              </a:rPr>
              <a:t>(Thema Geld</a:t>
            </a:r>
            <a:r>
              <a:rPr lang="de-DE" dirty="0" smtClean="0">
                <a:solidFill>
                  <a:schemeClr val="bg1">
                    <a:lumMod val="95000"/>
                    <a:lumOff val="5000"/>
                  </a:schemeClr>
                </a:solidFill>
              </a:rPr>
              <a:t>!?)</a:t>
            </a:r>
          </a:p>
          <a:p>
            <a:pPr>
              <a:buFont typeface="Courier New" panose="02070309020205020404" pitchFamily="49" charset="0"/>
              <a:buChar char="o"/>
            </a:pPr>
            <a:r>
              <a:rPr lang="de-DE" dirty="0" smtClean="0">
                <a:solidFill>
                  <a:schemeClr val="bg1">
                    <a:lumMod val="95000"/>
                    <a:lumOff val="5000"/>
                  </a:schemeClr>
                </a:solidFill>
              </a:rPr>
              <a:t>Bin zufrieden</a:t>
            </a:r>
            <a:endParaRPr lang="de-DE" dirty="0">
              <a:solidFill>
                <a:schemeClr val="bg1">
                  <a:lumMod val="95000"/>
                  <a:lumOff val="5000"/>
                </a:schemeClr>
              </a:solidFill>
            </a:endParaRPr>
          </a:p>
          <a:p>
            <a:pPr>
              <a:buFont typeface="Courier New" panose="02070309020205020404" pitchFamily="49" charset="0"/>
              <a:buChar char="o"/>
            </a:pPr>
            <a:r>
              <a:rPr lang="de-DE" dirty="0">
                <a:solidFill>
                  <a:schemeClr val="bg1">
                    <a:lumMod val="95000"/>
                    <a:lumOff val="5000"/>
                  </a:schemeClr>
                </a:solidFill>
              </a:rPr>
              <a:t>Feste Betreuung nimmt Sorgen </a:t>
            </a:r>
            <a:r>
              <a:rPr lang="de-DE" dirty="0" smtClean="0">
                <a:solidFill>
                  <a:schemeClr val="bg1">
                    <a:lumMod val="95000"/>
                    <a:lumOff val="5000"/>
                  </a:schemeClr>
                </a:solidFill>
              </a:rPr>
              <a:t>ernst</a:t>
            </a:r>
          </a:p>
          <a:p>
            <a:pPr>
              <a:buFont typeface="Courier New" panose="02070309020205020404" pitchFamily="49" charset="0"/>
              <a:buChar char="o"/>
            </a:pPr>
            <a:r>
              <a:rPr lang="de-DE" dirty="0" smtClean="0">
                <a:solidFill>
                  <a:schemeClr val="bg1">
                    <a:lumMod val="95000"/>
                    <a:lumOff val="5000"/>
                  </a:schemeClr>
                </a:solidFill>
              </a:rPr>
              <a:t>Alles </a:t>
            </a:r>
            <a:r>
              <a:rPr lang="de-DE" dirty="0">
                <a:solidFill>
                  <a:schemeClr val="bg1">
                    <a:lumMod val="95000"/>
                    <a:lumOff val="5000"/>
                  </a:schemeClr>
                </a:solidFill>
              </a:rPr>
              <a:t>soll so bleiben (3x</a:t>
            </a:r>
            <a:r>
              <a:rPr lang="de-DE" dirty="0" smtClean="0">
                <a:solidFill>
                  <a:schemeClr val="bg1">
                    <a:lumMod val="95000"/>
                    <a:lumOff val="5000"/>
                  </a:schemeClr>
                </a:solidFill>
              </a:rPr>
              <a:t>)</a:t>
            </a:r>
          </a:p>
        </p:txBody>
      </p:sp>
    </p:spTree>
    <p:extLst>
      <p:ext uri="{BB962C8B-B14F-4D97-AF65-F5344CB8AC3E}">
        <p14:creationId xmlns:p14="http://schemas.microsoft.com/office/powerpoint/2010/main" val="676166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b="1" dirty="0">
                <a:solidFill>
                  <a:schemeClr val="bg1">
                    <a:lumMod val="95000"/>
                    <a:lumOff val="5000"/>
                  </a:schemeClr>
                </a:solidFill>
              </a:rPr>
              <a:t>Was soll so bleiben und was anders sein?</a:t>
            </a:r>
          </a:p>
        </p:txBody>
      </p:sp>
      <p:sp>
        <p:nvSpPr>
          <p:cNvPr id="3" name="Inhaltsplatzhalter 2"/>
          <p:cNvSpPr>
            <a:spLocks noGrp="1"/>
          </p:cNvSpPr>
          <p:nvPr>
            <p:ph idx="1"/>
          </p:nvPr>
        </p:nvSpPr>
        <p:spPr>
          <a:xfrm>
            <a:off x="755576" y="1807361"/>
            <a:ext cx="7488832" cy="4429951"/>
          </a:xfrm>
        </p:spPr>
        <p:txBody>
          <a:bodyPr>
            <a:normAutofit/>
          </a:bodyPr>
          <a:lstStyle/>
          <a:p>
            <a:pPr marL="0" indent="0">
              <a:buNone/>
            </a:pPr>
            <a:r>
              <a:rPr lang="de-DE" b="1" dirty="0">
                <a:solidFill>
                  <a:schemeClr val="bg1">
                    <a:lumMod val="95000"/>
                    <a:lumOff val="5000"/>
                  </a:schemeClr>
                </a:solidFill>
              </a:rPr>
              <a:t>Was soll </a:t>
            </a:r>
            <a:r>
              <a:rPr lang="de-DE" b="1" dirty="0" smtClean="0">
                <a:solidFill>
                  <a:schemeClr val="bg1">
                    <a:lumMod val="95000"/>
                    <a:lumOff val="5000"/>
                  </a:schemeClr>
                </a:solidFill>
              </a:rPr>
              <a:t>sich ändern?</a:t>
            </a:r>
          </a:p>
          <a:p>
            <a:pPr>
              <a:buFont typeface="Courier New" panose="02070309020205020404" pitchFamily="49" charset="0"/>
              <a:buChar char="o"/>
            </a:pPr>
            <a:r>
              <a:rPr lang="de-DE" dirty="0">
                <a:solidFill>
                  <a:schemeClr val="bg1">
                    <a:lumMod val="95000"/>
                    <a:lumOff val="5000"/>
                  </a:schemeClr>
                </a:solidFill>
              </a:rPr>
              <a:t>ich würde mir wünschen, das meine Meinung akzeptiert wird, häufig kommt es vor, dass man mir sagt: "so haben wir es nicht gesagt", dadurch kommt es mir so vor/ich habe das Gefühl, dass ich nicht richtig wahrgenommen </a:t>
            </a:r>
            <a:r>
              <a:rPr lang="de-DE" dirty="0" smtClean="0">
                <a:solidFill>
                  <a:schemeClr val="bg1">
                    <a:lumMod val="95000"/>
                    <a:lumOff val="5000"/>
                  </a:schemeClr>
                </a:solidFill>
              </a:rPr>
              <a:t>werde</a:t>
            </a:r>
          </a:p>
          <a:p>
            <a:pPr>
              <a:buFont typeface="Courier New" panose="02070309020205020404" pitchFamily="49" charset="0"/>
              <a:buChar char="o"/>
            </a:pPr>
            <a:r>
              <a:rPr lang="de-DE" dirty="0">
                <a:solidFill>
                  <a:schemeClr val="bg1">
                    <a:lumMod val="95000"/>
                    <a:lumOff val="5000"/>
                  </a:schemeClr>
                </a:solidFill>
              </a:rPr>
              <a:t>es wurde einmal shoppen gehen abgemacht u. es wurde vom Betreuer vergessen. Das fand ich </a:t>
            </a:r>
            <a:r>
              <a:rPr lang="de-DE" dirty="0" smtClean="0">
                <a:solidFill>
                  <a:schemeClr val="bg1">
                    <a:lumMod val="95000"/>
                    <a:lumOff val="5000"/>
                  </a:schemeClr>
                </a:solidFill>
              </a:rPr>
              <a:t>Schade</a:t>
            </a:r>
          </a:p>
          <a:p>
            <a:pPr>
              <a:buFont typeface="Courier New" panose="02070309020205020404" pitchFamily="49" charset="0"/>
              <a:buChar char="o"/>
            </a:pPr>
            <a:r>
              <a:rPr lang="de-DE" dirty="0" smtClean="0">
                <a:solidFill>
                  <a:schemeClr val="bg1">
                    <a:lumMod val="95000"/>
                    <a:lumOff val="5000"/>
                  </a:schemeClr>
                </a:solidFill>
              </a:rPr>
              <a:t>Manchmal </a:t>
            </a:r>
            <a:r>
              <a:rPr lang="de-DE" dirty="0">
                <a:solidFill>
                  <a:schemeClr val="bg1">
                    <a:lumMod val="95000"/>
                    <a:lumOff val="5000"/>
                  </a:schemeClr>
                </a:solidFill>
              </a:rPr>
              <a:t>könnten Betreuer strenger sein, z.B. bzgl. dem Erledigen von Ämtern</a:t>
            </a:r>
            <a:r>
              <a:rPr lang="de-DE" dirty="0" smtClean="0">
                <a:solidFill>
                  <a:schemeClr val="bg1">
                    <a:lumMod val="95000"/>
                    <a:lumOff val="5000"/>
                  </a:schemeClr>
                </a:solidFill>
              </a:rPr>
              <a:t>;</a:t>
            </a:r>
          </a:p>
          <a:p>
            <a:pPr>
              <a:buFont typeface="Courier New" panose="02070309020205020404" pitchFamily="49" charset="0"/>
              <a:buChar char="o"/>
            </a:pPr>
            <a:r>
              <a:rPr lang="de-DE" dirty="0" smtClean="0">
                <a:solidFill>
                  <a:schemeClr val="bg1">
                    <a:lumMod val="95000"/>
                    <a:lumOff val="5000"/>
                  </a:schemeClr>
                </a:solidFill>
              </a:rPr>
              <a:t>Springer könnten </a:t>
            </a:r>
            <a:r>
              <a:rPr lang="de-DE" dirty="0">
                <a:solidFill>
                  <a:schemeClr val="bg1">
                    <a:lumMod val="95000"/>
                    <a:lumOff val="5000"/>
                  </a:schemeClr>
                </a:solidFill>
              </a:rPr>
              <a:t>mehr auf meine Probleme </a:t>
            </a:r>
            <a:r>
              <a:rPr lang="de-DE" dirty="0" smtClean="0">
                <a:solidFill>
                  <a:schemeClr val="bg1">
                    <a:lumMod val="95000"/>
                    <a:lumOff val="5000"/>
                  </a:schemeClr>
                </a:solidFill>
              </a:rPr>
              <a:t>eingehen</a:t>
            </a:r>
          </a:p>
          <a:p>
            <a:pPr>
              <a:buFont typeface="Courier New" panose="02070309020205020404" pitchFamily="49" charset="0"/>
              <a:buChar char="o"/>
            </a:pPr>
            <a:r>
              <a:rPr lang="de-DE" dirty="0" smtClean="0">
                <a:solidFill>
                  <a:schemeClr val="bg1">
                    <a:lumMod val="95000"/>
                    <a:lumOff val="5000"/>
                  </a:schemeClr>
                </a:solidFill>
              </a:rPr>
              <a:t>das </a:t>
            </a:r>
            <a:r>
              <a:rPr lang="de-DE" dirty="0">
                <a:solidFill>
                  <a:schemeClr val="bg1">
                    <a:lumMod val="95000"/>
                    <a:lumOff val="5000"/>
                  </a:schemeClr>
                </a:solidFill>
              </a:rPr>
              <a:t>wir mehr in Kontakt sind (innerhalb der </a:t>
            </a:r>
            <a:r>
              <a:rPr lang="de-DE" dirty="0" smtClean="0">
                <a:solidFill>
                  <a:schemeClr val="bg1">
                    <a:lumMod val="95000"/>
                    <a:lumOff val="5000"/>
                  </a:schemeClr>
                </a:solidFill>
              </a:rPr>
              <a:t>WG)</a:t>
            </a:r>
            <a:endParaRPr lang="de-DE" dirty="0">
              <a:solidFill>
                <a:schemeClr val="bg1">
                  <a:lumMod val="95000"/>
                  <a:lumOff val="5000"/>
                </a:schemeClr>
              </a:solidFill>
            </a:endParaRPr>
          </a:p>
        </p:txBody>
      </p:sp>
    </p:spTree>
    <p:extLst>
      <p:ext uri="{BB962C8B-B14F-4D97-AF65-F5344CB8AC3E}">
        <p14:creationId xmlns:p14="http://schemas.microsoft.com/office/powerpoint/2010/main" val="84899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4. Fragen zu sozialen Beziehungen </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1043149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solidFill>
              </a:rPr>
              <a:t>1. Fragen zur Wohnsituation</a:t>
            </a:r>
            <a:endParaRPr lang="de-DE" dirty="0">
              <a:solidFill>
                <a:schemeClr val="bg1"/>
              </a:solidFill>
            </a:endParaRPr>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6777565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solidFill>
                  <a:schemeClr val="bg1">
                    <a:lumMod val="95000"/>
                    <a:lumOff val="5000"/>
                  </a:schemeClr>
                </a:solidFill>
              </a:rPr>
              <a:t>Bekommen Sie Unterstützung dabei Kontakte zu haben zu/zur:</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027998920"/>
              </p:ext>
            </p:extLst>
          </p:nvPr>
        </p:nvGraphicFramePr>
        <p:xfrm>
          <a:off x="345417" y="1484784"/>
          <a:ext cx="8354620"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139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Diskussionsfrage:</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normAutofit lnSpcReduction="10000"/>
          </a:bodyPr>
          <a:lstStyle/>
          <a:p>
            <a:r>
              <a:rPr lang="de-DE" dirty="0" smtClean="0">
                <a:solidFill>
                  <a:schemeClr val="bg1">
                    <a:lumMod val="85000"/>
                    <a:lumOff val="15000"/>
                  </a:schemeClr>
                </a:solidFill>
              </a:rPr>
              <a:t>Brauchen die Bewohner mehr Unterstützung bei der Gestaltung der genannten sozialen Beziehungen und bekommen sie diese nicht? </a:t>
            </a:r>
            <a:endParaRPr lang="de-DE" dirty="0">
              <a:solidFill>
                <a:schemeClr val="bg1">
                  <a:lumMod val="85000"/>
                  <a:lumOff val="15000"/>
                </a:schemeClr>
              </a:solidFill>
            </a:endParaRPr>
          </a:p>
        </p:txBody>
      </p:sp>
    </p:spTree>
    <p:extLst>
      <p:ext uri="{BB962C8B-B14F-4D97-AF65-F5344CB8AC3E}">
        <p14:creationId xmlns:p14="http://schemas.microsoft.com/office/powerpoint/2010/main" val="1303595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Fragen zu sozialen Beziehungen</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r>
              <a:rPr lang="de-DE" dirty="0" smtClean="0">
                <a:solidFill>
                  <a:schemeClr val="bg1">
                    <a:lumMod val="85000"/>
                    <a:lumOff val="15000"/>
                  </a:schemeClr>
                </a:solidFill>
              </a:rPr>
              <a:t>In der Wohngemeinschaft</a:t>
            </a:r>
            <a:endParaRPr lang="de-DE" dirty="0">
              <a:solidFill>
                <a:schemeClr val="bg1">
                  <a:lumMod val="85000"/>
                  <a:lumOff val="15000"/>
                </a:schemeClr>
              </a:solidFill>
            </a:endParaRPr>
          </a:p>
        </p:txBody>
      </p:sp>
    </p:spTree>
    <p:extLst>
      <p:ext uri="{BB962C8B-B14F-4D97-AF65-F5344CB8AC3E}">
        <p14:creationId xmlns:p14="http://schemas.microsoft.com/office/powerpoint/2010/main" val="39966374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b="1" dirty="0">
                <a:solidFill>
                  <a:schemeClr val="bg1">
                    <a:lumMod val="95000"/>
                    <a:lumOff val="5000"/>
                  </a:schemeClr>
                </a:solidFill>
              </a:rPr>
              <a:t>Wie kommen Sie in Ihrer WG mit den Mitbewohnern aus?</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840711429"/>
              </p:ext>
            </p:extLst>
          </p:nvPr>
        </p:nvGraphicFramePr>
        <p:xfrm>
          <a:off x="971600" y="1772816"/>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213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b="1" dirty="0">
                <a:solidFill>
                  <a:schemeClr val="bg1">
                    <a:lumMod val="95000"/>
                    <a:lumOff val="5000"/>
                  </a:schemeClr>
                </a:solidFill>
              </a:rPr>
              <a:t>Wie wird mit den Besuchern Ihrer WG umgegangen?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323076533"/>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117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lumMod val="95000"/>
                    <a:lumOff val="5000"/>
                  </a:schemeClr>
                </a:solidFill>
              </a:rPr>
              <a:t>Unterstützen </a:t>
            </a:r>
            <a:r>
              <a:rPr lang="de-DE" sz="2400" dirty="0">
                <a:solidFill>
                  <a:schemeClr val="bg1">
                    <a:lumMod val="95000"/>
                    <a:lumOff val="5000"/>
                  </a:schemeClr>
                </a:solidFill>
              </a:rPr>
              <a:t>die Betreuer ein freundliches Miteinander?</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056489539"/>
              </p:ext>
            </p:extLst>
          </p:nvPr>
        </p:nvGraphicFramePr>
        <p:xfrm>
          <a:off x="683568" y="1700808"/>
          <a:ext cx="7560840" cy="45365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1965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solidFill>
                  <a:schemeClr val="bg1">
                    <a:lumMod val="95000"/>
                    <a:lumOff val="5000"/>
                  </a:schemeClr>
                </a:solidFill>
              </a:rPr>
              <a:t>Was funktioniert gut und was könnten Sie verbessern?</a:t>
            </a:r>
          </a:p>
        </p:txBody>
      </p:sp>
      <p:sp>
        <p:nvSpPr>
          <p:cNvPr id="3" name="Inhaltsplatzhalter 2"/>
          <p:cNvSpPr>
            <a:spLocks noGrp="1"/>
          </p:cNvSpPr>
          <p:nvPr>
            <p:ph idx="1"/>
          </p:nvPr>
        </p:nvSpPr>
        <p:spPr>
          <a:xfrm>
            <a:off x="755576" y="1556792"/>
            <a:ext cx="7560840" cy="4608511"/>
          </a:xfrm>
        </p:spPr>
        <p:txBody>
          <a:bodyPr>
            <a:normAutofit fontScale="77500" lnSpcReduction="20000"/>
          </a:bodyPr>
          <a:lstStyle/>
          <a:p>
            <a:pPr marL="0" indent="0">
              <a:buNone/>
            </a:pPr>
            <a:r>
              <a:rPr lang="de-DE" b="1" dirty="0">
                <a:solidFill>
                  <a:schemeClr val="bg1">
                    <a:lumMod val="95000"/>
                    <a:lumOff val="5000"/>
                  </a:schemeClr>
                </a:solidFill>
              </a:rPr>
              <a:t>Was </a:t>
            </a:r>
            <a:r>
              <a:rPr lang="de-DE" b="1" dirty="0" smtClean="0">
                <a:solidFill>
                  <a:schemeClr val="bg1">
                    <a:lumMod val="95000"/>
                    <a:lumOff val="5000"/>
                  </a:schemeClr>
                </a:solidFill>
              </a:rPr>
              <a:t>funktioniert gut?:</a:t>
            </a:r>
          </a:p>
          <a:p>
            <a:pPr>
              <a:buFont typeface="Courier New" panose="02070309020205020404" pitchFamily="49" charset="0"/>
              <a:buChar char="o"/>
            </a:pPr>
            <a:r>
              <a:rPr lang="de-DE" dirty="0">
                <a:solidFill>
                  <a:schemeClr val="bg1">
                    <a:lumMod val="95000"/>
                    <a:lumOff val="5000"/>
                  </a:schemeClr>
                </a:solidFill>
              </a:rPr>
              <a:t>funktioniert </a:t>
            </a:r>
            <a:r>
              <a:rPr lang="de-DE" dirty="0" smtClean="0">
                <a:solidFill>
                  <a:schemeClr val="bg1">
                    <a:lumMod val="95000"/>
                    <a:lumOff val="5000"/>
                  </a:schemeClr>
                </a:solidFill>
              </a:rPr>
              <a:t>alles </a:t>
            </a:r>
          </a:p>
          <a:p>
            <a:pPr>
              <a:buFont typeface="Courier New" panose="02070309020205020404" pitchFamily="49" charset="0"/>
              <a:buChar char="o"/>
            </a:pPr>
            <a:r>
              <a:rPr lang="de-DE" dirty="0" smtClean="0">
                <a:solidFill>
                  <a:schemeClr val="bg1">
                    <a:lumMod val="95000"/>
                    <a:lumOff val="5000"/>
                  </a:schemeClr>
                </a:solidFill>
              </a:rPr>
              <a:t>Gute </a:t>
            </a:r>
            <a:r>
              <a:rPr lang="de-DE" dirty="0">
                <a:solidFill>
                  <a:schemeClr val="bg1">
                    <a:lumMod val="95000"/>
                    <a:lumOff val="5000"/>
                  </a:schemeClr>
                </a:solidFill>
              </a:rPr>
              <a:t>Kontakte zu </a:t>
            </a:r>
            <a:r>
              <a:rPr lang="de-DE" dirty="0" smtClean="0">
                <a:solidFill>
                  <a:schemeClr val="bg1">
                    <a:lumMod val="95000"/>
                    <a:lumOff val="5000"/>
                  </a:schemeClr>
                </a:solidFill>
              </a:rPr>
              <a:t>Mitbewohnern </a:t>
            </a:r>
          </a:p>
          <a:p>
            <a:pPr>
              <a:buFont typeface="Courier New" panose="02070309020205020404" pitchFamily="49" charset="0"/>
              <a:buChar char="o"/>
            </a:pPr>
            <a:r>
              <a:rPr lang="de-DE" dirty="0" smtClean="0">
                <a:solidFill>
                  <a:schemeClr val="bg1">
                    <a:lumMod val="95000"/>
                    <a:lumOff val="5000"/>
                  </a:schemeClr>
                </a:solidFill>
              </a:rPr>
              <a:t>Eigentlich </a:t>
            </a:r>
            <a:r>
              <a:rPr lang="de-DE" dirty="0">
                <a:solidFill>
                  <a:schemeClr val="bg1">
                    <a:lumMod val="95000"/>
                    <a:lumOff val="5000"/>
                  </a:schemeClr>
                </a:solidFill>
              </a:rPr>
              <a:t>ist alles gut in der WG </a:t>
            </a:r>
            <a:endParaRPr lang="de-DE" dirty="0" smtClean="0">
              <a:solidFill>
                <a:schemeClr val="bg1">
                  <a:lumMod val="95000"/>
                  <a:lumOff val="5000"/>
                </a:schemeClr>
              </a:solidFill>
            </a:endParaRPr>
          </a:p>
          <a:p>
            <a:pPr>
              <a:buFont typeface="Courier New" panose="02070309020205020404" pitchFamily="49" charset="0"/>
              <a:buChar char="o"/>
            </a:pPr>
            <a:endParaRPr lang="de-DE" dirty="0">
              <a:solidFill>
                <a:schemeClr val="bg1">
                  <a:lumMod val="95000"/>
                  <a:lumOff val="5000"/>
                </a:schemeClr>
              </a:solidFill>
            </a:endParaRPr>
          </a:p>
          <a:p>
            <a:pPr marL="0" indent="0">
              <a:buNone/>
            </a:pPr>
            <a:r>
              <a:rPr lang="de-DE" b="1" dirty="0">
                <a:solidFill>
                  <a:schemeClr val="bg1">
                    <a:lumMod val="95000"/>
                    <a:lumOff val="5000"/>
                  </a:schemeClr>
                </a:solidFill>
              </a:rPr>
              <a:t>Was </a:t>
            </a:r>
            <a:r>
              <a:rPr lang="de-DE" b="1" dirty="0" smtClean="0">
                <a:solidFill>
                  <a:schemeClr val="bg1">
                    <a:lumMod val="95000"/>
                    <a:lumOff val="5000"/>
                  </a:schemeClr>
                </a:solidFill>
              </a:rPr>
              <a:t>könnten Sie verbessern?:</a:t>
            </a:r>
          </a:p>
          <a:p>
            <a:pPr>
              <a:buFont typeface="Courier New" panose="02070309020205020404" pitchFamily="49" charset="0"/>
              <a:buChar char="o"/>
            </a:pPr>
            <a:r>
              <a:rPr lang="de-DE" dirty="0">
                <a:solidFill>
                  <a:schemeClr val="bg1">
                    <a:lumMod val="95000"/>
                    <a:lumOff val="5000"/>
                  </a:schemeClr>
                </a:solidFill>
              </a:rPr>
              <a:t>der Umgang wie wir miteinander </a:t>
            </a:r>
            <a:r>
              <a:rPr lang="de-DE" dirty="0" smtClean="0">
                <a:solidFill>
                  <a:schemeClr val="bg1">
                    <a:lumMod val="95000"/>
                    <a:lumOff val="5000"/>
                  </a:schemeClr>
                </a:solidFill>
              </a:rPr>
              <a:t>reden, könnte </a:t>
            </a:r>
            <a:r>
              <a:rPr lang="de-DE" dirty="0">
                <a:solidFill>
                  <a:schemeClr val="bg1">
                    <a:lumMod val="95000"/>
                    <a:lumOff val="5000"/>
                  </a:schemeClr>
                </a:solidFill>
              </a:rPr>
              <a:t>sich </a:t>
            </a:r>
            <a:r>
              <a:rPr lang="de-DE" dirty="0" smtClean="0">
                <a:solidFill>
                  <a:schemeClr val="bg1">
                    <a:lumMod val="95000"/>
                    <a:lumOff val="5000"/>
                  </a:schemeClr>
                </a:solidFill>
              </a:rPr>
              <a:t>verbessern</a:t>
            </a:r>
          </a:p>
          <a:p>
            <a:pPr>
              <a:buFont typeface="Courier New" panose="02070309020205020404" pitchFamily="49" charset="0"/>
              <a:buChar char="o"/>
            </a:pPr>
            <a:r>
              <a:rPr lang="de-DE" dirty="0" smtClean="0">
                <a:solidFill>
                  <a:schemeClr val="bg1">
                    <a:lumMod val="95000"/>
                    <a:lumOff val="5000"/>
                  </a:schemeClr>
                </a:solidFill>
              </a:rPr>
              <a:t>Art </a:t>
            </a:r>
            <a:r>
              <a:rPr lang="de-DE" dirty="0">
                <a:solidFill>
                  <a:schemeClr val="bg1">
                    <a:lumMod val="95000"/>
                    <a:lumOff val="5000"/>
                  </a:schemeClr>
                </a:solidFill>
              </a:rPr>
              <a:t>miteinander zu reden ist nicht gut und sollte verbessert </a:t>
            </a:r>
            <a:r>
              <a:rPr lang="de-DE" dirty="0" smtClean="0">
                <a:solidFill>
                  <a:schemeClr val="bg1">
                    <a:lumMod val="95000"/>
                    <a:lumOff val="5000"/>
                  </a:schemeClr>
                </a:solidFill>
              </a:rPr>
              <a:t>werden</a:t>
            </a:r>
          </a:p>
          <a:p>
            <a:pPr>
              <a:buFont typeface="Courier New" panose="02070309020205020404" pitchFamily="49" charset="0"/>
              <a:buChar char="o"/>
            </a:pPr>
            <a:r>
              <a:rPr lang="de-DE" dirty="0" smtClean="0">
                <a:solidFill>
                  <a:schemeClr val="bg1">
                    <a:lumMod val="95000"/>
                    <a:lumOff val="5000"/>
                  </a:schemeClr>
                </a:solidFill>
              </a:rPr>
              <a:t>Manchmal </a:t>
            </a:r>
            <a:r>
              <a:rPr lang="de-DE" dirty="0">
                <a:solidFill>
                  <a:schemeClr val="bg1">
                    <a:lumMod val="95000"/>
                    <a:lumOff val="5000"/>
                  </a:schemeClr>
                </a:solidFill>
              </a:rPr>
              <a:t>Stress mit Mitbewohnern, ist aber </a:t>
            </a:r>
            <a:r>
              <a:rPr lang="de-DE" dirty="0" smtClean="0">
                <a:solidFill>
                  <a:schemeClr val="bg1">
                    <a:lumMod val="95000"/>
                    <a:lumOff val="5000"/>
                  </a:schemeClr>
                </a:solidFill>
              </a:rPr>
              <a:t>normal</a:t>
            </a:r>
          </a:p>
          <a:p>
            <a:pPr>
              <a:buFont typeface="Courier New" panose="02070309020205020404" pitchFamily="49" charset="0"/>
              <a:buChar char="o"/>
            </a:pPr>
            <a:r>
              <a:rPr lang="de-DE" dirty="0" smtClean="0">
                <a:solidFill>
                  <a:schemeClr val="bg1">
                    <a:lumMod val="95000"/>
                    <a:lumOff val="5000"/>
                  </a:schemeClr>
                </a:solidFill>
              </a:rPr>
              <a:t>man </a:t>
            </a:r>
            <a:r>
              <a:rPr lang="de-DE" dirty="0">
                <a:solidFill>
                  <a:schemeClr val="bg1">
                    <a:lumMod val="95000"/>
                    <a:lumOff val="5000"/>
                  </a:schemeClr>
                </a:solidFill>
              </a:rPr>
              <a:t>sollte </a:t>
            </a:r>
            <a:r>
              <a:rPr lang="de-DE" dirty="0" smtClean="0">
                <a:solidFill>
                  <a:schemeClr val="bg1">
                    <a:lumMod val="95000"/>
                    <a:lumOff val="5000"/>
                  </a:schemeClr>
                </a:solidFill>
              </a:rPr>
              <a:t>nicht </a:t>
            </a:r>
            <a:r>
              <a:rPr lang="de-DE" dirty="0">
                <a:solidFill>
                  <a:schemeClr val="bg1">
                    <a:lumMod val="95000"/>
                    <a:lumOff val="5000"/>
                  </a:schemeClr>
                </a:solidFill>
              </a:rPr>
              <a:t>soviel </a:t>
            </a:r>
            <a:r>
              <a:rPr lang="de-DE" dirty="0" smtClean="0">
                <a:solidFill>
                  <a:schemeClr val="bg1">
                    <a:lumMod val="95000"/>
                    <a:lumOff val="5000"/>
                  </a:schemeClr>
                </a:solidFill>
              </a:rPr>
              <a:t>streiten</a:t>
            </a:r>
          </a:p>
          <a:p>
            <a:pPr>
              <a:buFont typeface="Courier New" panose="02070309020205020404" pitchFamily="49" charset="0"/>
              <a:buChar char="o"/>
            </a:pPr>
            <a:r>
              <a:rPr lang="de-DE" dirty="0" smtClean="0">
                <a:solidFill>
                  <a:schemeClr val="bg1">
                    <a:lumMod val="95000"/>
                    <a:lumOff val="5000"/>
                  </a:schemeClr>
                </a:solidFill>
              </a:rPr>
              <a:t>Manchmal </a:t>
            </a:r>
            <a:r>
              <a:rPr lang="de-DE" dirty="0">
                <a:solidFill>
                  <a:schemeClr val="bg1">
                    <a:lumMod val="95000"/>
                    <a:lumOff val="5000"/>
                  </a:schemeClr>
                </a:solidFill>
              </a:rPr>
              <a:t>wird Leuten über den Mund </a:t>
            </a:r>
            <a:r>
              <a:rPr lang="de-DE" dirty="0" smtClean="0">
                <a:solidFill>
                  <a:schemeClr val="bg1">
                    <a:lumMod val="95000"/>
                    <a:lumOff val="5000"/>
                  </a:schemeClr>
                </a:solidFill>
              </a:rPr>
              <a:t>gefahren</a:t>
            </a:r>
          </a:p>
          <a:p>
            <a:pPr>
              <a:buFont typeface="Courier New" panose="02070309020205020404" pitchFamily="49" charset="0"/>
              <a:buChar char="o"/>
            </a:pPr>
            <a:r>
              <a:rPr lang="de-DE" dirty="0" smtClean="0">
                <a:solidFill>
                  <a:schemeClr val="bg1">
                    <a:lumMod val="95000"/>
                    <a:lumOff val="5000"/>
                  </a:schemeClr>
                </a:solidFill>
              </a:rPr>
              <a:t>manchmal </a:t>
            </a:r>
            <a:r>
              <a:rPr lang="de-DE" dirty="0">
                <a:solidFill>
                  <a:schemeClr val="bg1">
                    <a:lumMod val="95000"/>
                    <a:lumOff val="5000"/>
                  </a:schemeClr>
                </a:solidFill>
              </a:rPr>
              <a:t>denken Bewohner, dass man ihnen etwas schlechtes </a:t>
            </a:r>
            <a:r>
              <a:rPr lang="de-DE" dirty="0" smtClean="0">
                <a:solidFill>
                  <a:schemeClr val="bg1">
                    <a:lumMod val="95000"/>
                    <a:lumOff val="5000"/>
                  </a:schemeClr>
                </a:solidFill>
              </a:rPr>
              <a:t>will</a:t>
            </a:r>
          </a:p>
          <a:p>
            <a:pPr>
              <a:buFont typeface="Courier New" panose="02070309020205020404" pitchFamily="49" charset="0"/>
              <a:buChar char="o"/>
            </a:pPr>
            <a:r>
              <a:rPr lang="de-DE" dirty="0" smtClean="0">
                <a:solidFill>
                  <a:schemeClr val="bg1">
                    <a:lumMod val="95000"/>
                    <a:lumOff val="5000"/>
                  </a:schemeClr>
                </a:solidFill>
              </a:rPr>
              <a:t>Habe </a:t>
            </a:r>
            <a:r>
              <a:rPr lang="de-DE" dirty="0">
                <a:solidFill>
                  <a:schemeClr val="bg1">
                    <a:lumMod val="95000"/>
                    <a:lumOff val="5000"/>
                  </a:schemeClr>
                </a:solidFill>
              </a:rPr>
              <a:t>oft kein Verständnis, wenn andere länger für etwas brauchen . Dann werde ich nervös und ungeduldig und fange einen Streit an. Obwohl ich die anderen </a:t>
            </a:r>
            <a:r>
              <a:rPr lang="de-DE" dirty="0" smtClean="0">
                <a:solidFill>
                  <a:schemeClr val="bg1">
                    <a:lumMod val="95000"/>
                    <a:lumOff val="5000"/>
                  </a:schemeClr>
                </a:solidFill>
              </a:rPr>
              <a:t>mag.</a:t>
            </a:r>
          </a:p>
          <a:p>
            <a:pPr>
              <a:buFont typeface="Courier New" panose="02070309020205020404" pitchFamily="49" charset="0"/>
              <a:buChar char="o"/>
            </a:pPr>
            <a:r>
              <a:rPr lang="de-DE" dirty="0" smtClean="0">
                <a:solidFill>
                  <a:schemeClr val="bg1">
                    <a:lumMod val="95000"/>
                    <a:lumOff val="5000"/>
                  </a:schemeClr>
                </a:solidFill>
              </a:rPr>
              <a:t>wenn </a:t>
            </a:r>
            <a:r>
              <a:rPr lang="de-DE" dirty="0">
                <a:solidFill>
                  <a:schemeClr val="bg1">
                    <a:lumMod val="95000"/>
                    <a:lumOff val="5000"/>
                  </a:schemeClr>
                </a:solidFill>
              </a:rPr>
              <a:t>man etwas falsch gemacht hat wird man gleich </a:t>
            </a:r>
            <a:r>
              <a:rPr lang="de-DE" dirty="0" err="1">
                <a:solidFill>
                  <a:schemeClr val="bg1">
                    <a:lumMod val="95000"/>
                    <a:lumOff val="5000"/>
                  </a:schemeClr>
                </a:solidFill>
              </a:rPr>
              <a:t>angezickt</a:t>
            </a:r>
            <a:r>
              <a:rPr lang="de-DE" dirty="0">
                <a:solidFill>
                  <a:schemeClr val="bg1">
                    <a:lumMod val="95000"/>
                    <a:lumOff val="5000"/>
                  </a:schemeClr>
                </a:solidFill>
              </a:rPr>
              <a:t>, Probleme ansprechen </a:t>
            </a:r>
          </a:p>
        </p:txBody>
      </p:sp>
    </p:spTree>
    <p:extLst>
      <p:ext uri="{BB962C8B-B14F-4D97-AF65-F5344CB8AC3E}">
        <p14:creationId xmlns:p14="http://schemas.microsoft.com/office/powerpoint/2010/main" val="204063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fade">
                                      <p:cBhvr>
                                        <p:cTn id="47" dur="500"/>
                                        <p:tgtEl>
                                          <p:spTgt spid="3">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fade">
                                      <p:cBhvr>
                                        <p:cTn id="52" dur="500"/>
                                        <p:tgtEl>
                                          <p:spTgt spid="3">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3" end="13"/>
                                            </p:txEl>
                                          </p:spTgt>
                                        </p:tgtEl>
                                        <p:attrNameLst>
                                          <p:attrName>style.visibility</p:attrName>
                                        </p:attrNameLst>
                                      </p:cBhvr>
                                      <p:to>
                                        <p:strVal val="visible"/>
                                      </p:to>
                                    </p:set>
                                    <p:animEffect transition="in" filter="fade">
                                      <p:cBhvr>
                                        <p:cTn id="5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5. Offene Fragen</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25962311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smtClean="0">
                <a:solidFill>
                  <a:schemeClr val="bg1">
                    <a:lumMod val="95000"/>
                    <a:lumOff val="5000"/>
                  </a:schemeClr>
                </a:solidFill>
              </a:rPr>
              <a:t>Seit zwei Jahren gibt es einen Bewohnerrat, wissen sie wer das ist und welche Aufgaben er hat?</a:t>
            </a:r>
            <a:endParaRPr lang="de-DE" sz="2400" b="1" dirty="0">
              <a:solidFill>
                <a:schemeClr val="bg1">
                  <a:lumMod val="95000"/>
                  <a:lumOff val="5000"/>
                </a:schemeClr>
              </a:solidFill>
            </a:endParaRPr>
          </a:p>
        </p:txBody>
      </p:sp>
      <p:sp>
        <p:nvSpPr>
          <p:cNvPr id="3" name="Inhaltsplatzhalter 2"/>
          <p:cNvSpPr>
            <a:spLocks noGrp="1"/>
          </p:cNvSpPr>
          <p:nvPr>
            <p:ph idx="1"/>
          </p:nvPr>
        </p:nvSpPr>
        <p:spPr/>
        <p:txBody>
          <a:bodyPr>
            <a:normAutofit fontScale="92500" lnSpcReduction="10000"/>
          </a:bodyPr>
          <a:lstStyle/>
          <a:p>
            <a:r>
              <a:rPr lang="de-DE" dirty="0">
                <a:solidFill>
                  <a:schemeClr val="bg1">
                    <a:lumMod val="95000"/>
                    <a:lumOff val="5000"/>
                  </a:schemeClr>
                </a:solidFill>
              </a:rPr>
              <a:t>ja ich weiß wer das </a:t>
            </a:r>
            <a:r>
              <a:rPr lang="de-DE" dirty="0" smtClean="0">
                <a:solidFill>
                  <a:schemeClr val="bg1">
                    <a:lumMod val="95000"/>
                    <a:lumOff val="5000"/>
                  </a:schemeClr>
                </a:solidFill>
              </a:rPr>
              <a:t>ist</a:t>
            </a:r>
          </a:p>
          <a:p>
            <a:r>
              <a:rPr lang="de-DE" dirty="0" smtClean="0">
                <a:solidFill>
                  <a:schemeClr val="bg1">
                    <a:lumMod val="95000"/>
                    <a:lumOff val="5000"/>
                  </a:schemeClr>
                </a:solidFill>
              </a:rPr>
              <a:t>organisiert </a:t>
            </a:r>
            <a:r>
              <a:rPr lang="de-DE" dirty="0">
                <a:solidFill>
                  <a:schemeClr val="bg1">
                    <a:lumMod val="95000"/>
                    <a:lumOff val="5000"/>
                  </a:schemeClr>
                </a:solidFill>
              </a:rPr>
              <a:t>und wenn es Probleme gibt können wir zu ihm gehen und sie stellen in der Bewohnerversammlung Neues </a:t>
            </a:r>
            <a:r>
              <a:rPr lang="de-DE" dirty="0" smtClean="0">
                <a:solidFill>
                  <a:schemeClr val="bg1">
                    <a:lumMod val="95000"/>
                    <a:lumOff val="5000"/>
                  </a:schemeClr>
                </a:solidFill>
              </a:rPr>
              <a:t>vor</a:t>
            </a:r>
          </a:p>
          <a:p>
            <a:r>
              <a:rPr lang="de-DE" dirty="0" smtClean="0">
                <a:solidFill>
                  <a:schemeClr val="bg1">
                    <a:lumMod val="95000"/>
                    <a:lumOff val="5000"/>
                  </a:schemeClr>
                </a:solidFill>
              </a:rPr>
              <a:t>Leute </a:t>
            </a:r>
            <a:r>
              <a:rPr lang="de-DE" dirty="0">
                <a:solidFill>
                  <a:schemeClr val="bg1">
                    <a:lumMod val="95000"/>
                    <a:lumOff val="5000"/>
                  </a:schemeClr>
                </a:solidFill>
              </a:rPr>
              <a:t>kenne ich, Aufgaben </a:t>
            </a:r>
            <a:r>
              <a:rPr lang="de-DE" dirty="0" smtClean="0">
                <a:solidFill>
                  <a:schemeClr val="bg1">
                    <a:lumMod val="95000"/>
                    <a:lumOff val="5000"/>
                  </a:schemeClr>
                </a:solidFill>
              </a:rPr>
              <a:t>nicht (2x)</a:t>
            </a:r>
          </a:p>
          <a:p>
            <a:r>
              <a:rPr lang="de-DE" dirty="0" smtClean="0">
                <a:solidFill>
                  <a:schemeClr val="bg1">
                    <a:lumMod val="95000"/>
                    <a:lumOff val="5000"/>
                  </a:schemeClr>
                </a:solidFill>
              </a:rPr>
              <a:t>Ich </a:t>
            </a:r>
            <a:r>
              <a:rPr lang="de-DE" dirty="0">
                <a:solidFill>
                  <a:schemeClr val="bg1">
                    <a:lumMod val="95000"/>
                    <a:lumOff val="5000"/>
                  </a:schemeClr>
                </a:solidFill>
              </a:rPr>
              <a:t>kenne die Leute und die Aufgabe(2x</a:t>
            </a:r>
            <a:r>
              <a:rPr lang="de-DE" dirty="0" smtClean="0">
                <a:solidFill>
                  <a:schemeClr val="bg1">
                    <a:lumMod val="95000"/>
                    <a:lumOff val="5000"/>
                  </a:schemeClr>
                </a:solidFill>
              </a:rPr>
              <a:t>) </a:t>
            </a:r>
          </a:p>
          <a:p>
            <a:r>
              <a:rPr lang="de-DE" dirty="0" smtClean="0">
                <a:solidFill>
                  <a:schemeClr val="bg1">
                    <a:lumMod val="95000"/>
                    <a:lumOff val="5000"/>
                  </a:schemeClr>
                </a:solidFill>
              </a:rPr>
              <a:t>Kenne Mitglieder, </a:t>
            </a:r>
            <a:r>
              <a:rPr lang="de-DE" dirty="0">
                <a:solidFill>
                  <a:schemeClr val="bg1">
                    <a:lumMod val="95000"/>
                    <a:lumOff val="5000"/>
                  </a:schemeClr>
                </a:solidFill>
              </a:rPr>
              <a:t>er </a:t>
            </a:r>
            <a:r>
              <a:rPr lang="de-DE" dirty="0" smtClean="0">
                <a:solidFill>
                  <a:schemeClr val="bg1">
                    <a:lumMod val="95000"/>
                    <a:lumOff val="5000"/>
                  </a:schemeClr>
                </a:solidFill>
              </a:rPr>
              <a:t>organsiert Veranstaltungen </a:t>
            </a:r>
            <a:r>
              <a:rPr lang="de-DE" dirty="0">
                <a:solidFill>
                  <a:schemeClr val="bg1">
                    <a:lumMod val="95000"/>
                    <a:lumOff val="5000"/>
                  </a:schemeClr>
                </a:solidFill>
              </a:rPr>
              <a:t>und kümmert sich um Probleme </a:t>
            </a:r>
            <a:r>
              <a:rPr lang="de-DE" dirty="0" smtClean="0">
                <a:solidFill>
                  <a:schemeClr val="bg1">
                    <a:lumMod val="95000"/>
                    <a:lumOff val="5000"/>
                  </a:schemeClr>
                </a:solidFill>
              </a:rPr>
              <a:t>von Bewohnern (2x)</a:t>
            </a:r>
          </a:p>
          <a:p>
            <a:r>
              <a:rPr lang="de-DE" dirty="0" smtClean="0">
                <a:solidFill>
                  <a:schemeClr val="bg1">
                    <a:lumMod val="95000"/>
                    <a:lumOff val="5000"/>
                  </a:schemeClr>
                </a:solidFill>
              </a:rPr>
              <a:t>Kenne nicht alle Leute aus </a:t>
            </a:r>
            <a:r>
              <a:rPr lang="de-DE" dirty="0">
                <a:solidFill>
                  <a:schemeClr val="bg1">
                    <a:lumMod val="95000"/>
                    <a:lumOff val="5000"/>
                  </a:schemeClr>
                </a:solidFill>
              </a:rPr>
              <a:t>dem Rat, er kümmert sich um Probleme der </a:t>
            </a:r>
            <a:r>
              <a:rPr lang="de-DE" dirty="0" smtClean="0">
                <a:solidFill>
                  <a:schemeClr val="bg1">
                    <a:lumMod val="95000"/>
                    <a:lumOff val="5000"/>
                  </a:schemeClr>
                </a:solidFill>
              </a:rPr>
              <a:t>Bewohner (2x)</a:t>
            </a:r>
          </a:p>
          <a:p>
            <a:r>
              <a:rPr lang="de-DE" dirty="0" smtClean="0">
                <a:solidFill>
                  <a:schemeClr val="bg1">
                    <a:lumMod val="95000"/>
                    <a:lumOff val="5000"/>
                  </a:schemeClr>
                </a:solidFill>
              </a:rPr>
              <a:t>Ich </a:t>
            </a:r>
            <a:r>
              <a:rPr lang="de-DE" dirty="0">
                <a:solidFill>
                  <a:schemeClr val="bg1">
                    <a:lumMod val="95000"/>
                    <a:lumOff val="5000"/>
                  </a:schemeClr>
                </a:solidFill>
              </a:rPr>
              <a:t>weiß das es das gibt, finde ich auch gut, aber was für Aufgaben er </a:t>
            </a:r>
            <a:r>
              <a:rPr lang="de-DE" dirty="0" smtClean="0">
                <a:solidFill>
                  <a:schemeClr val="bg1">
                    <a:lumMod val="95000"/>
                    <a:lumOff val="5000"/>
                  </a:schemeClr>
                </a:solidFill>
              </a:rPr>
              <a:t>hat, </a:t>
            </a:r>
            <a:r>
              <a:rPr lang="de-DE" dirty="0">
                <a:solidFill>
                  <a:schemeClr val="bg1">
                    <a:lumMod val="95000"/>
                    <a:lumOff val="5000"/>
                  </a:schemeClr>
                </a:solidFill>
              </a:rPr>
              <a:t>habe ich nicht im </a:t>
            </a:r>
            <a:r>
              <a:rPr lang="de-DE" dirty="0" smtClean="0">
                <a:solidFill>
                  <a:schemeClr val="bg1">
                    <a:lumMod val="95000"/>
                    <a:lumOff val="5000"/>
                  </a:schemeClr>
                </a:solidFill>
              </a:rPr>
              <a:t>Kopf zu </a:t>
            </a:r>
            <a:r>
              <a:rPr lang="de-DE" dirty="0">
                <a:solidFill>
                  <a:schemeClr val="bg1">
                    <a:lumMod val="95000"/>
                    <a:lumOff val="5000"/>
                  </a:schemeClr>
                </a:solidFill>
              </a:rPr>
              <a:t>den wichtigen Themen informieren sie </a:t>
            </a:r>
            <a:r>
              <a:rPr lang="de-DE" dirty="0" smtClean="0">
                <a:solidFill>
                  <a:schemeClr val="bg1">
                    <a:lumMod val="95000"/>
                    <a:lumOff val="5000"/>
                  </a:schemeClr>
                </a:solidFill>
              </a:rPr>
              <a:t>mich</a:t>
            </a:r>
            <a:endParaRPr lang="de-DE" dirty="0">
              <a:solidFill>
                <a:schemeClr val="bg1">
                  <a:lumMod val="95000"/>
                  <a:lumOff val="5000"/>
                </a:schemeClr>
              </a:solidFill>
            </a:endParaRPr>
          </a:p>
        </p:txBody>
      </p:sp>
    </p:spTree>
    <p:extLst>
      <p:ext uri="{BB962C8B-B14F-4D97-AF65-F5344CB8AC3E}">
        <p14:creationId xmlns:p14="http://schemas.microsoft.com/office/powerpoint/2010/main" val="1784609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Schlussfolgerung</a:t>
            </a:r>
            <a:endParaRPr lang="de-DE" dirty="0">
              <a:solidFill>
                <a:schemeClr val="bg1">
                  <a:lumMod val="95000"/>
                  <a:lumOff val="5000"/>
                </a:schemeClr>
              </a:solidFill>
            </a:endParaRPr>
          </a:p>
        </p:txBody>
      </p:sp>
      <p:sp>
        <p:nvSpPr>
          <p:cNvPr id="3" name="Textplatzhalter 2"/>
          <p:cNvSpPr>
            <a:spLocks noGrp="1"/>
          </p:cNvSpPr>
          <p:nvPr>
            <p:ph type="body" idx="1"/>
          </p:nvPr>
        </p:nvSpPr>
        <p:spPr/>
        <p:txBody>
          <a:bodyPr/>
          <a:lstStyle/>
          <a:p>
            <a:r>
              <a:rPr lang="de-DE" dirty="0" smtClean="0">
                <a:solidFill>
                  <a:schemeClr val="bg1">
                    <a:lumMod val="95000"/>
                    <a:lumOff val="5000"/>
                  </a:schemeClr>
                </a:solidFill>
              </a:rPr>
              <a:t>Eine größere Anzahl von WG- Bewohnern kennt die Aufgaben des Bewohnerrates nicht.  </a:t>
            </a:r>
            <a:endParaRPr lang="de-DE" dirty="0">
              <a:solidFill>
                <a:schemeClr val="bg1">
                  <a:lumMod val="95000"/>
                  <a:lumOff val="5000"/>
                </a:schemeClr>
              </a:solidFill>
            </a:endParaRPr>
          </a:p>
        </p:txBody>
      </p:sp>
    </p:spTree>
    <p:extLst>
      <p:ext uri="{BB962C8B-B14F-4D97-AF65-F5344CB8AC3E}">
        <p14:creationId xmlns:p14="http://schemas.microsoft.com/office/powerpoint/2010/main" val="1274230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09442" y="675724"/>
            <a:ext cx="7125113" cy="1025084"/>
          </a:xfrm>
        </p:spPr>
        <p:txBody>
          <a:bodyPr/>
          <a:lstStyle/>
          <a:p>
            <a:r>
              <a:rPr lang="de-DE" sz="2400" dirty="0">
                <a:solidFill>
                  <a:schemeClr val="bg1"/>
                </a:solidFill>
              </a:rPr>
              <a:t>Haben Sie ein Mitspracherecht bei der Planung der wöchentlichen Ämter in Ihrer WG?</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878729396"/>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6372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b="1" dirty="0">
                <a:solidFill>
                  <a:schemeClr val="bg1">
                    <a:lumMod val="95000"/>
                    <a:lumOff val="5000"/>
                  </a:schemeClr>
                </a:solidFill>
              </a:rPr>
              <a:t>Gibt es etwas, wonach wir Sie nicht gefragt haben, was Sie uns aber gerne mitteilen möchten?</a:t>
            </a:r>
          </a:p>
        </p:txBody>
      </p:sp>
      <p:sp>
        <p:nvSpPr>
          <p:cNvPr id="3" name="Inhaltsplatzhalter 2"/>
          <p:cNvSpPr>
            <a:spLocks noGrp="1"/>
          </p:cNvSpPr>
          <p:nvPr>
            <p:ph idx="1"/>
          </p:nvPr>
        </p:nvSpPr>
        <p:spPr/>
        <p:txBody>
          <a:bodyPr/>
          <a:lstStyle/>
          <a:p>
            <a:r>
              <a:rPr lang="de-DE" dirty="0">
                <a:solidFill>
                  <a:schemeClr val="bg1">
                    <a:lumMod val="95000"/>
                    <a:lumOff val="5000"/>
                  </a:schemeClr>
                </a:solidFill>
              </a:rPr>
              <a:t>Ich würde mir Wünschen, einmal mit 3-4 Leuten eine Reise ohne Betreuer zu machen. Es sollten Leute mitkommen, die sich das auch </a:t>
            </a:r>
            <a:r>
              <a:rPr lang="de-DE" dirty="0" smtClean="0">
                <a:solidFill>
                  <a:schemeClr val="bg1">
                    <a:lumMod val="95000"/>
                    <a:lumOff val="5000"/>
                  </a:schemeClr>
                </a:solidFill>
              </a:rPr>
              <a:t>zutrauen</a:t>
            </a:r>
          </a:p>
          <a:p>
            <a:r>
              <a:rPr lang="de-DE" dirty="0" smtClean="0">
                <a:solidFill>
                  <a:schemeClr val="bg1">
                    <a:lumMod val="95000"/>
                    <a:lumOff val="5000"/>
                  </a:schemeClr>
                </a:solidFill>
              </a:rPr>
              <a:t>Es </a:t>
            </a:r>
            <a:r>
              <a:rPr lang="de-DE" dirty="0">
                <a:solidFill>
                  <a:schemeClr val="bg1">
                    <a:lumMod val="95000"/>
                    <a:lumOff val="5000"/>
                  </a:schemeClr>
                </a:solidFill>
              </a:rPr>
              <a:t>wäre schön, wenn der Verein einen eigenen Garten hätte, um im Sommer </a:t>
            </a:r>
            <a:r>
              <a:rPr lang="de-DE" dirty="0" smtClean="0">
                <a:solidFill>
                  <a:schemeClr val="bg1">
                    <a:lumMod val="95000"/>
                    <a:lumOff val="5000"/>
                  </a:schemeClr>
                </a:solidFill>
              </a:rPr>
              <a:t>dort Feste </a:t>
            </a:r>
            <a:r>
              <a:rPr lang="de-DE" dirty="0">
                <a:solidFill>
                  <a:schemeClr val="bg1">
                    <a:lumMod val="95000"/>
                    <a:lumOff val="5000"/>
                  </a:schemeClr>
                </a:solidFill>
              </a:rPr>
              <a:t>zu </a:t>
            </a:r>
            <a:r>
              <a:rPr lang="de-DE" dirty="0" smtClean="0">
                <a:solidFill>
                  <a:schemeClr val="bg1">
                    <a:lumMod val="95000"/>
                    <a:lumOff val="5000"/>
                  </a:schemeClr>
                </a:solidFill>
              </a:rPr>
              <a:t>feiern</a:t>
            </a:r>
          </a:p>
          <a:p>
            <a:r>
              <a:rPr lang="de-DE" dirty="0" smtClean="0">
                <a:solidFill>
                  <a:schemeClr val="bg1">
                    <a:lumMod val="95000"/>
                    <a:lumOff val="5000"/>
                  </a:schemeClr>
                </a:solidFill>
              </a:rPr>
              <a:t>Verein </a:t>
            </a:r>
            <a:r>
              <a:rPr lang="de-DE" dirty="0">
                <a:solidFill>
                  <a:schemeClr val="bg1">
                    <a:lumMod val="95000"/>
                    <a:lumOff val="5000"/>
                  </a:schemeClr>
                </a:solidFill>
              </a:rPr>
              <a:t>gefällt mir sehr gut, auch weil er so klein </a:t>
            </a:r>
            <a:r>
              <a:rPr lang="de-DE" dirty="0" smtClean="0">
                <a:solidFill>
                  <a:schemeClr val="bg1">
                    <a:lumMod val="95000"/>
                    <a:lumOff val="5000"/>
                  </a:schemeClr>
                </a:solidFill>
              </a:rPr>
              <a:t>ist</a:t>
            </a:r>
          </a:p>
          <a:p>
            <a:r>
              <a:rPr lang="de-DE" dirty="0" smtClean="0">
                <a:solidFill>
                  <a:schemeClr val="bg1">
                    <a:lumMod val="95000"/>
                    <a:lumOff val="5000"/>
                  </a:schemeClr>
                </a:solidFill>
              </a:rPr>
              <a:t>Wenn </a:t>
            </a:r>
            <a:r>
              <a:rPr lang="de-DE" dirty="0">
                <a:solidFill>
                  <a:schemeClr val="bg1">
                    <a:lumMod val="95000"/>
                    <a:lumOff val="5000"/>
                  </a:schemeClr>
                </a:solidFill>
              </a:rPr>
              <a:t>es noch mehr Bewohner werden braucht das BEW einen neuen zusätzlichen Stützpunkt. </a:t>
            </a:r>
          </a:p>
        </p:txBody>
      </p:sp>
    </p:spTree>
    <p:extLst>
      <p:ext uri="{BB962C8B-B14F-4D97-AF65-F5344CB8AC3E}">
        <p14:creationId xmlns:p14="http://schemas.microsoft.com/office/powerpoint/2010/main" val="313666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1">
                    <a:lumMod val="95000"/>
                    <a:lumOff val="5000"/>
                  </a:schemeClr>
                </a:solidFill>
              </a:rPr>
              <a:t>Danke für Ihre Aufmerksamkeit</a:t>
            </a:r>
            <a:endParaRPr lang="de-DE" dirty="0">
              <a:solidFill>
                <a:schemeClr val="bg1">
                  <a:lumMod val="95000"/>
                  <a:lumOff val="5000"/>
                </a:schemeClr>
              </a:solidFill>
            </a:endParaRPr>
          </a:p>
        </p:txBody>
      </p:sp>
      <p:pic>
        <p:nvPicPr>
          <p:cNvPr id="4" name="Bild 2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1797" y="1772816"/>
            <a:ext cx="3860403" cy="3860403"/>
          </a:xfrm>
          <a:prstGeom prst="rect">
            <a:avLst/>
          </a:prstGeom>
          <a:noFill/>
          <a:ln>
            <a:noFill/>
          </a:ln>
        </p:spPr>
      </p:pic>
      <p:sp>
        <p:nvSpPr>
          <p:cNvPr id="5" name="Textfeld 4"/>
          <p:cNvSpPr txBox="1"/>
          <p:nvPr/>
        </p:nvSpPr>
        <p:spPr>
          <a:xfrm>
            <a:off x="1763688" y="6381328"/>
            <a:ext cx="5229830" cy="369332"/>
          </a:xfrm>
          <a:prstGeom prst="rect">
            <a:avLst/>
          </a:prstGeom>
          <a:noFill/>
        </p:spPr>
        <p:txBody>
          <a:bodyPr wrap="none" rtlCol="0">
            <a:spAutoFit/>
          </a:bodyPr>
          <a:lstStyle/>
          <a:p>
            <a:r>
              <a:rPr lang="de-DE" dirty="0" smtClean="0">
                <a:solidFill>
                  <a:schemeClr val="bg1">
                    <a:lumMod val="95000"/>
                    <a:lumOff val="5000"/>
                  </a:schemeClr>
                </a:solidFill>
              </a:rPr>
              <a:t>Präsentation erstellt von I. Dorn u. J. Sioda</a:t>
            </a:r>
            <a:endParaRPr lang="de-DE" dirty="0">
              <a:solidFill>
                <a:schemeClr val="bg1">
                  <a:lumMod val="95000"/>
                  <a:lumOff val="5000"/>
                </a:schemeClr>
              </a:solidFill>
            </a:endParaRPr>
          </a:p>
        </p:txBody>
      </p:sp>
    </p:spTree>
    <p:extLst>
      <p:ext uri="{BB962C8B-B14F-4D97-AF65-F5344CB8AC3E}">
        <p14:creationId xmlns:p14="http://schemas.microsoft.com/office/powerpoint/2010/main" val="1408299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dirty="0">
                <a:solidFill>
                  <a:schemeClr val="bg1"/>
                </a:solidFill>
              </a:rPr>
              <a:t>Können Sie Ihren Dienst verschieben?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610236014"/>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3138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dirty="0">
                <a:solidFill>
                  <a:schemeClr val="bg1"/>
                </a:solidFill>
              </a:rPr>
              <a:t>Haben Sie Mitspracherecht bei der Gestaltung der Gemeinschaftsräume in Ihrer WG?</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379118940"/>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501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a:solidFill>
                  <a:schemeClr val="bg1"/>
                </a:solidFill>
              </a:rPr>
              <a:t>Sind Sie mit der Besucherreglung in Ihrer WG zufrieden?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723133943"/>
              </p:ext>
            </p:extLst>
          </p:nvPr>
        </p:nvGraphicFramePr>
        <p:xfrm>
          <a:off x="1009650" y="1806575"/>
          <a:ext cx="7124700" cy="405288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feld 4"/>
          <p:cNvSpPr txBox="1"/>
          <p:nvPr/>
        </p:nvSpPr>
        <p:spPr>
          <a:xfrm>
            <a:off x="251520" y="5301208"/>
            <a:ext cx="6336704" cy="1107996"/>
          </a:xfrm>
          <a:prstGeom prst="rect">
            <a:avLst/>
          </a:prstGeom>
          <a:noFill/>
        </p:spPr>
        <p:txBody>
          <a:bodyPr wrap="square" rtlCol="0">
            <a:spAutoFit/>
          </a:bodyPr>
          <a:lstStyle/>
          <a:p>
            <a:r>
              <a:rPr lang="de-DE" b="1" dirty="0" smtClean="0">
                <a:solidFill>
                  <a:schemeClr val="bg1"/>
                </a:solidFill>
              </a:rPr>
              <a:t>Wenn Nein, warum nicht?:</a:t>
            </a:r>
          </a:p>
          <a:p>
            <a:r>
              <a:rPr lang="de-DE" sz="1600" dirty="0" smtClean="0">
                <a:solidFill>
                  <a:schemeClr val="bg1"/>
                </a:solidFill>
              </a:rPr>
              <a:t>Wenn man schon lange einen Freund hat und sie gut kennt darf ich ihnen keinen Schlüssel geben ohne zu Fragen und sie dürfen auch nicht mal allein in der Wohnung bleiben </a:t>
            </a:r>
            <a:endParaRPr lang="de-DE" sz="1600" dirty="0">
              <a:solidFill>
                <a:schemeClr val="bg1"/>
              </a:solidFill>
            </a:endParaRPr>
          </a:p>
        </p:txBody>
      </p:sp>
    </p:spTree>
    <p:extLst>
      <p:ext uri="{BB962C8B-B14F-4D97-AF65-F5344CB8AC3E}">
        <p14:creationId xmlns:p14="http://schemas.microsoft.com/office/powerpoint/2010/main" val="250515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solidFill>
              </a:rPr>
              <a:t>Gegenüberstellung</a:t>
            </a:r>
            <a:r>
              <a:rPr lang="de-DE" dirty="0" smtClean="0"/>
              <a:t> </a:t>
            </a:r>
            <a:endParaRPr lang="de-DE" dirty="0"/>
          </a:p>
        </p:txBody>
      </p:sp>
      <p:graphicFrame>
        <p:nvGraphicFramePr>
          <p:cNvPr id="5" name="Inhaltsplatzhalter 4"/>
          <p:cNvGraphicFramePr>
            <a:graphicFrameLocks noGrp="1"/>
          </p:cNvGraphicFramePr>
          <p:nvPr>
            <p:ph sz="half" idx="2"/>
            <p:extLst>
              <p:ext uri="{D42A27DB-BD31-4B8C-83A1-F6EECF244321}">
                <p14:modId xmlns:p14="http://schemas.microsoft.com/office/powerpoint/2010/main" val="3774989729"/>
              </p:ext>
            </p:extLst>
          </p:nvPr>
        </p:nvGraphicFramePr>
        <p:xfrm>
          <a:off x="4662488" y="1809750"/>
          <a:ext cx="3470275" cy="40513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Inhaltsplatzhalter 7"/>
          <p:cNvGraphicFramePr>
            <a:graphicFrameLocks noGrp="1"/>
          </p:cNvGraphicFramePr>
          <p:nvPr>
            <p:ph sz="half" idx="1"/>
            <p:extLst>
              <p:ext uri="{D42A27DB-BD31-4B8C-83A1-F6EECF244321}">
                <p14:modId xmlns:p14="http://schemas.microsoft.com/office/powerpoint/2010/main" val="1095251582"/>
              </p:ext>
            </p:extLst>
          </p:nvPr>
        </p:nvGraphicFramePr>
        <p:xfrm>
          <a:off x="1009650" y="1809750"/>
          <a:ext cx="3562350" cy="40513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289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8"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z="2400" dirty="0" smtClean="0">
                <a:solidFill>
                  <a:schemeClr val="bg1"/>
                </a:solidFill>
              </a:rPr>
              <a:t>Was </a:t>
            </a:r>
            <a:r>
              <a:rPr lang="de-DE" sz="2400" dirty="0">
                <a:solidFill>
                  <a:schemeClr val="bg1"/>
                </a:solidFill>
              </a:rPr>
              <a:t>gefällt Ihnen in Ihrer WG besonders? Was nicht? Was soll anders sein?</a:t>
            </a:r>
          </a:p>
        </p:txBody>
      </p:sp>
      <p:sp>
        <p:nvSpPr>
          <p:cNvPr id="3" name="Inhaltsplatzhalter 2"/>
          <p:cNvSpPr>
            <a:spLocks noGrp="1"/>
          </p:cNvSpPr>
          <p:nvPr>
            <p:ph idx="1"/>
          </p:nvPr>
        </p:nvSpPr>
        <p:spPr/>
        <p:txBody>
          <a:bodyPr>
            <a:normAutofit fontScale="92500" lnSpcReduction="10000"/>
          </a:bodyPr>
          <a:lstStyle/>
          <a:p>
            <a:pPr marL="0" indent="0">
              <a:buNone/>
            </a:pPr>
            <a:r>
              <a:rPr lang="de-DE" dirty="0">
                <a:solidFill>
                  <a:schemeClr val="bg1"/>
                </a:solidFill>
              </a:rPr>
              <a:t>Gefällt </a:t>
            </a:r>
            <a:r>
              <a:rPr lang="de-DE" dirty="0" smtClean="0">
                <a:solidFill>
                  <a:schemeClr val="bg1"/>
                </a:solidFill>
              </a:rPr>
              <a:t>mir:</a:t>
            </a:r>
          </a:p>
          <a:p>
            <a:pPr>
              <a:buFont typeface="Courier New" panose="02070309020205020404" pitchFamily="49" charset="0"/>
              <a:buChar char="o"/>
            </a:pPr>
            <a:r>
              <a:rPr lang="de-DE" dirty="0" smtClean="0">
                <a:solidFill>
                  <a:schemeClr val="bg1"/>
                </a:solidFill>
              </a:rPr>
              <a:t>brauche </a:t>
            </a:r>
            <a:r>
              <a:rPr lang="de-DE" dirty="0">
                <a:solidFill>
                  <a:schemeClr val="bg1"/>
                </a:solidFill>
              </a:rPr>
              <a:t>keine </a:t>
            </a:r>
            <a:r>
              <a:rPr lang="de-DE" dirty="0" smtClean="0">
                <a:solidFill>
                  <a:schemeClr val="bg1"/>
                </a:solidFill>
              </a:rPr>
              <a:t>Veränderung</a:t>
            </a:r>
          </a:p>
          <a:p>
            <a:pPr>
              <a:buFont typeface="Courier New" panose="02070309020205020404" pitchFamily="49" charset="0"/>
              <a:buChar char="o"/>
            </a:pPr>
            <a:r>
              <a:rPr lang="de-DE" dirty="0" smtClean="0">
                <a:solidFill>
                  <a:schemeClr val="bg1"/>
                </a:solidFill>
              </a:rPr>
              <a:t>Zimmer </a:t>
            </a:r>
            <a:r>
              <a:rPr lang="de-DE" dirty="0">
                <a:solidFill>
                  <a:schemeClr val="bg1"/>
                </a:solidFill>
              </a:rPr>
              <a:t>gut </a:t>
            </a:r>
            <a:r>
              <a:rPr lang="de-DE" dirty="0" smtClean="0">
                <a:solidFill>
                  <a:schemeClr val="bg1"/>
                </a:solidFill>
              </a:rPr>
              <a:t>(3x)</a:t>
            </a:r>
          </a:p>
          <a:p>
            <a:pPr>
              <a:buFont typeface="Courier New" panose="02070309020205020404" pitchFamily="49" charset="0"/>
              <a:buChar char="o"/>
            </a:pPr>
            <a:r>
              <a:rPr lang="de-DE" dirty="0" smtClean="0">
                <a:solidFill>
                  <a:schemeClr val="bg1"/>
                </a:solidFill>
              </a:rPr>
              <a:t>keine Kritik</a:t>
            </a:r>
          </a:p>
          <a:p>
            <a:pPr>
              <a:buFont typeface="Courier New" panose="02070309020205020404" pitchFamily="49" charset="0"/>
              <a:buChar char="o"/>
            </a:pPr>
            <a:r>
              <a:rPr lang="de-DE" dirty="0" smtClean="0">
                <a:solidFill>
                  <a:schemeClr val="bg1"/>
                </a:solidFill>
              </a:rPr>
              <a:t>Zimmer </a:t>
            </a:r>
            <a:r>
              <a:rPr lang="de-DE" dirty="0">
                <a:solidFill>
                  <a:schemeClr val="bg1"/>
                </a:solidFill>
              </a:rPr>
              <a:t>ist </a:t>
            </a:r>
            <a:r>
              <a:rPr lang="de-DE" dirty="0" smtClean="0">
                <a:solidFill>
                  <a:schemeClr val="bg1"/>
                </a:solidFill>
              </a:rPr>
              <a:t>groß</a:t>
            </a:r>
          </a:p>
          <a:p>
            <a:pPr>
              <a:buFont typeface="Courier New" panose="02070309020205020404" pitchFamily="49" charset="0"/>
              <a:buChar char="o"/>
            </a:pPr>
            <a:r>
              <a:rPr lang="de-DE" dirty="0" smtClean="0">
                <a:solidFill>
                  <a:schemeClr val="bg1"/>
                </a:solidFill>
              </a:rPr>
              <a:t>Küche </a:t>
            </a:r>
            <a:r>
              <a:rPr lang="de-DE" dirty="0">
                <a:solidFill>
                  <a:schemeClr val="bg1"/>
                </a:solidFill>
              </a:rPr>
              <a:t>renoviert(2x</a:t>
            </a:r>
            <a:r>
              <a:rPr lang="de-DE" dirty="0" smtClean="0">
                <a:solidFill>
                  <a:schemeClr val="bg1"/>
                </a:solidFill>
              </a:rPr>
              <a:t>)</a:t>
            </a:r>
            <a:endParaRPr lang="de-DE" dirty="0">
              <a:solidFill>
                <a:schemeClr val="bg1"/>
              </a:solidFill>
            </a:endParaRPr>
          </a:p>
          <a:p>
            <a:pPr>
              <a:buFont typeface="Courier New" panose="02070309020205020404" pitchFamily="49" charset="0"/>
              <a:buChar char="o"/>
            </a:pPr>
            <a:r>
              <a:rPr lang="de-DE" dirty="0">
                <a:solidFill>
                  <a:schemeClr val="bg1"/>
                </a:solidFill>
              </a:rPr>
              <a:t>Wohnung neu </a:t>
            </a:r>
            <a:r>
              <a:rPr lang="de-DE" dirty="0" smtClean="0">
                <a:solidFill>
                  <a:schemeClr val="bg1"/>
                </a:solidFill>
              </a:rPr>
              <a:t>gestaltet</a:t>
            </a:r>
          </a:p>
          <a:p>
            <a:pPr>
              <a:buFont typeface="Courier New" panose="02070309020205020404" pitchFamily="49" charset="0"/>
              <a:buChar char="o"/>
            </a:pPr>
            <a:r>
              <a:rPr lang="de-DE" dirty="0" smtClean="0">
                <a:solidFill>
                  <a:schemeClr val="bg1"/>
                </a:solidFill>
              </a:rPr>
              <a:t>schön aufgeräumt</a:t>
            </a:r>
          </a:p>
          <a:p>
            <a:pPr>
              <a:buFont typeface="Courier New" panose="02070309020205020404" pitchFamily="49" charset="0"/>
              <a:buChar char="o"/>
            </a:pPr>
            <a:r>
              <a:rPr lang="de-DE" dirty="0" err="1" smtClean="0">
                <a:solidFill>
                  <a:schemeClr val="bg1"/>
                </a:solidFill>
              </a:rPr>
              <a:t>seperate</a:t>
            </a:r>
            <a:r>
              <a:rPr lang="de-DE" dirty="0" smtClean="0">
                <a:solidFill>
                  <a:schemeClr val="bg1"/>
                </a:solidFill>
              </a:rPr>
              <a:t> Wohnstube</a:t>
            </a:r>
          </a:p>
          <a:p>
            <a:pPr>
              <a:buFont typeface="Courier New" panose="02070309020205020404" pitchFamily="49" charset="0"/>
              <a:buChar char="o"/>
            </a:pPr>
            <a:r>
              <a:rPr lang="de-DE" dirty="0" smtClean="0">
                <a:solidFill>
                  <a:schemeClr val="bg1"/>
                </a:solidFill>
              </a:rPr>
              <a:t>fühle </a:t>
            </a:r>
            <a:r>
              <a:rPr lang="de-DE" dirty="0">
                <a:solidFill>
                  <a:schemeClr val="bg1"/>
                </a:solidFill>
              </a:rPr>
              <a:t>mich </a:t>
            </a:r>
            <a:r>
              <a:rPr lang="de-DE" dirty="0" smtClean="0">
                <a:solidFill>
                  <a:schemeClr val="bg1"/>
                </a:solidFill>
              </a:rPr>
              <a:t>sicher</a:t>
            </a:r>
          </a:p>
          <a:p>
            <a:pPr>
              <a:buFont typeface="Courier New" panose="02070309020205020404" pitchFamily="49" charset="0"/>
              <a:buChar char="o"/>
            </a:pPr>
            <a:r>
              <a:rPr lang="de-DE" dirty="0" smtClean="0">
                <a:solidFill>
                  <a:schemeClr val="bg1"/>
                </a:solidFill>
              </a:rPr>
              <a:t>Balkon </a:t>
            </a:r>
            <a:r>
              <a:rPr lang="de-DE" dirty="0">
                <a:solidFill>
                  <a:schemeClr val="bg1"/>
                </a:solidFill>
              </a:rPr>
              <a:t>zum raussetzen </a:t>
            </a:r>
          </a:p>
        </p:txBody>
      </p:sp>
    </p:spTree>
    <p:extLst>
      <p:ext uri="{BB962C8B-B14F-4D97-AF65-F5344CB8AC3E}">
        <p14:creationId xmlns:p14="http://schemas.microsoft.com/office/powerpoint/2010/main" val="4123645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TM01972873[[fn=Sommer]]</Template>
  <TotalTime>0</TotalTime>
  <Words>1233</Words>
  <Application>Microsoft Office PowerPoint</Application>
  <PresentationFormat>Bildschirmpräsentation (4:3)</PresentationFormat>
  <Paragraphs>176</Paragraphs>
  <Slides>41</Slides>
  <Notes>1</Notes>
  <HiddenSlides>0</HiddenSlides>
  <MMClips>0</MMClips>
  <ScaleCrop>false</ScaleCrop>
  <HeadingPairs>
    <vt:vector size="4" baseType="variant">
      <vt:variant>
        <vt:lpstr>Design</vt:lpstr>
      </vt:variant>
      <vt:variant>
        <vt:i4>1</vt:i4>
      </vt:variant>
      <vt:variant>
        <vt:lpstr>Folientitel</vt:lpstr>
      </vt:variant>
      <vt:variant>
        <vt:i4>41</vt:i4>
      </vt:variant>
    </vt:vector>
  </HeadingPairs>
  <TitlesOfParts>
    <vt:vector size="42" baseType="lpstr">
      <vt:lpstr>Summer</vt:lpstr>
      <vt:lpstr>Bewohnerbefragung 2016</vt:lpstr>
      <vt:lpstr>Allgemeine Informationen zur Befragung </vt:lpstr>
      <vt:lpstr>1. Fragen zur Wohnsituation</vt:lpstr>
      <vt:lpstr>Haben Sie ein Mitspracherecht bei der Planung der wöchentlichen Ämter in Ihrer WG?</vt:lpstr>
      <vt:lpstr>Können Sie Ihren Dienst verschieben?</vt:lpstr>
      <vt:lpstr>Haben Sie Mitspracherecht bei der Gestaltung der Gemeinschaftsräume in Ihrer WG?</vt:lpstr>
      <vt:lpstr>Sind Sie mit der Besucherreglung in Ihrer WG zufrieden?</vt:lpstr>
      <vt:lpstr>Gegenüberstellung </vt:lpstr>
      <vt:lpstr>Was gefällt Ihnen in Ihrer WG besonders? Was nicht? Was soll anders sein?</vt:lpstr>
      <vt:lpstr>Was gefällt Ihnen in Ihrer WG besonders? Was nicht? Was soll anders sein?</vt:lpstr>
      <vt:lpstr>Was gefällt Ihnen in Ihrer WG besonders? Was nicht? Was soll anders sein?</vt:lpstr>
      <vt:lpstr>Was ist Ihnen wichtig im Zusammenleben in Ihrer WG?</vt:lpstr>
      <vt:lpstr>These</vt:lpstr>
      <vt:lpstr>Welche Angebote sind Ihnen wichtig im Verein Bastille - Gsws e.V.?</vt:lpstr>
      <vt:lpstr>These:  Die WG Bewohner haben ein starkes Interesse an Projekten mitzuwirken und gleichzeitig haben sie das Gefühl, dass ihre Vorschläge berücksichtigt werden.</vt:lpstr>
      <vt:lpstr>Vorschläge für Aktivitäten und Freizeitgestaltung der WG Bewohner:</vt:lpstr>
      <vt:lpstr>PowerPoint-Präsentation</vt:lpstr>
      <vt:lpstr>2. Fragen zur alltäglichen Lebensführung </vt:lpstr>
      <vt:lpstr>PowerPoint-Präsentation</vt:lpstr>
      <vt:lpstr>These</vt:lpstr>
      <vt:lpstr>PowerPoint-Präsentation</vt:lpstr>
      <vt:lpstr>These</vt:lpstr>
      <vt:lpstr>3.Gestaltung der Zusammenarbeit in der Betreuung</vt:lpstr>
      <vt:lpstr>PowerPoint-Präsentation</vt:lpstr>
      <vt:lpstr>PowerPoint-Präsentation</vt:lpstr>
      <vt:lpstr>These:</vt:lpstr>
      <vt:lpstr>Was soll so bleiben und was anders sein?</vt:lpstr>
      <vt:lpstr>Was soll so bleiben und was anders sein?</vt:lpstr>
      <vt:lpstr>4. Fragen zu sozialen Beziehungen </vt:lpstr>
      <vt:lpstr>Bekommen Sie Unterstützung dabei Kontakte zu haben zu/zur:</vt:lpstr>
      <vt:lpstr>Diskussionsfrage:</vt:lpstr>
      <vt:lpstr>Fragen zu sozialen Beziehungen</vt:lpstr>
      <vt:lpstr>Wie kommen Sie in Ihrer WG mit den Mitbewohnern aus?</vt:lpstr>
      <vt:lpstr>Wie wird mit den Besuchern Ihrer WG umgegangen?</vt:lpstr>
      <vt:lpstr>Unterstützen die Betreuer ein freundliches Miteinander?</vt:lpstr>
      <vt:lpstr>Was funktioniert gut und was könnten Sie verbessern?</vt:lpstr>
      <vt:lpstr>5. Offene Fragen</vt:lpstr>
      <vt:lpstr>Seit zwei Jahren gibt es einen Bewohnerrat, wissen sie wer das ist und welche Aufgaben er hat?</vt:lpstr>
      <vt:lpstr>Schlussfolgerung</vt:lpstr>
      <vt:lpstr>Gibt es etwas, wonach wir Sie nicht gefragt haben, was Sie uns aber gerne mitteilen möchten?</vt:lpstr>
      <vt:lpstr>Danke für Ihre Aufmerksamkeit</vt:lpstr>
    </vt:vector>
  </TitlesOfParts>
  <Company>Bastille Gsws GmbH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Bewohnerbefragung 2016</dc:title>
  <dc:creator>Sioda, J</dc:creator>
  <cp:lastModifiedBy>Sioda, J</cp:lastModifiedBy>
  <cp:revision>39</cp:revision>
  <dcterms:created xsi:type="dcterms:W3CDTF">2016-10-14T15:27:33Z</dcterms:created>
  <dcterms:modified xsi:type="dcterms:W3CDTF">2016-12-14T18:01:54Z</dcterms:modified>
</cp:coreProperties>
</file>