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theme/themeOverride15.xml" ContentType="application/vnd.openxmlformats-officedocument.themeOverride+xml"/>
  <Override PartName="/ppt/charts/chart17.xml" ContentType="application/vnd.openxmlformats-officedocument.drawingml.chart+xml"/>
  <Override PartName="/ppt/theme/themeOverride16.xml" ContentType="application/vnd.openxmlformats-officedocument.themeOverride+xml"/>
  <Override PartName="/ppt/charts/chart18.xml" ContentType="application/vnd.openxmlformats-officedocument.drawingml.chart+xml"/>
  <Override PartName="/ppt/theme/themeOverride17.xml" ContentType="application/vnd.openxmlformats-officedocument.themeOverride+xml"/>
  <Override PartName="/ppt/charts/chart19.xml" ContentType="application/vnd.openxmlformats-officedocument.drawingml.chart+xml"/>
  <Override PartName="/ppt/theme/themeOverride18.xml" ContentType="application/vnd.openxmlformats-officedocument.themeOverride+xml"/>
  <Override PartName="/ppt/charts/chart20.xml" ContentType="application/vnd.openxmlformats-officedocument.drawingml.chart+xml"/>
  <Override PartName="/ppt/theme/themeOverride19.xml" ContentType="application/vnd.openxmlformats-officedocument.themeOverride+xml"/>
  <Override PartName="/ppt/charts/chart21.xml" ContentType="application/vnd.openxmlformats-officedocument.drawingml.chart+xml"/>
  <Override PartName="/ppt/theme/themeOverride20.xml" ContentType="application/vnd.openxmlformats-officedocument.themeOverride+xml"/>
  <Override PartName="/ppt/charts/chart22.xml" ContentType="application/vnd.openxmlformats-officedocument.drawingml.chart+xml"/>
  <Override PartName="/ppt/theme/themeOverride21.xml" ContentType="application/vnd.openxmlformats-officedocument.themeOverride+xml"/>
  <Override PartName="/ppt/charts/chart23.xml" ContentType="application/vnd.openxmlformats-officedocument.drawingml.chart+xml"/>
  <Override PartName="/ppt/theme/themeOverride22.xml" ContentType="application/vnd.openxmlformats-officedocument.themeOverride+xml"/>
  <Override PartName="/ppt/charts/chart24.xml" ContentType="application/vnd.openxmlformats-officedocument.drawingml.chart+xml"/>
  <Override PartName="/ppt/theme/themeOverride23.xml" ContentType="application/vnd.openxmlformats-officedocument.themeOverride+xml"/>
  <Override PartName="/ppt/charts/chart25.xml" ContentType="application/vnd.openxmlformats-officedocument.drawingml.chart+xml"/>
  <Override PartName="/ppt/theme/themeOverride2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305" r:id="rId2"/>
    <p:sldId id="298" r:id="rId3"/>
    <p:sldId id="302" r:id="rId4"/>
    <p:sldId id="327" r:id="rId5"/>
    <p:sldId id="370" r:id="rId6"/>
    <p:sldId id="326" r:id="rId7"/>
    <p:sldId id="303" r:id="rId8"/>
    <p:sldId id="307" r:id="rId9"/>
    <p:sldId id="371" r:id="rId10"/>
    <p:sldId id="361" r:id="rId11"/>
    <p:sldId id="329" r:id="rId12"/>
    <p:sldId id="331" r:id="rId13"/>
    <p:sldId id="330" r:id="rId14"/>
    <p:sldId id="332" r:id="rId15"/>
    <p:sldId id="333" r:id="rId16"/>
    <p:sldId id="372" r:id="rId17"/>
    <p:sldId id="373" r:id="rId18"/>
    <p:sldId id="335" r:id="rId19"/>
    <p:sldId id="334" r:id="rId20"/>
    <p:sldId id="356" r:id="rId21"/>
    <p:sldId id="337" r:id="rId22"/>
    <p:sldId id="338" r:id="rId23"/>
    <p:sldId id="339" r:id="rId24"/>
    <p:sldId id="340" r:id="rId25"/>
    <p:sldId id="341" r:id="rId26"/>
    <p:sldId id="343" r:id="rId27"/>
    <p:sldId id="369" r:id="rId28"/>
    <p:sldId id="304" r:id="rId29"/>
    <p:sldId id="374" r:id="rId30"/>
    <p:sldId id="309" r:id="rId31"/>
    <p:sldId id="311" r:id="rId32"/>
    <p:sldId id="314" r:id="rId33"/>
    <p:sldId id="316" r:id="rId34"/>
    <p:sldId id="315" r:id="rId35"/>
    <p:sldId id="317" r:id="rId36"/>
    <p:sldId id="310" r:id="rId37"/>
    <p:sldId id="312" r:id="rId38"/>
    <p:sldId id="344" r:id="rId39"/>
    <p:sldId id="321" r:id="rId40"/>
    <p:sldId id="375" r:id="rId41"/>
    <p:sldId id="322" r:id="rId42"/>
    <p:sldId id="366" r:id="rId43"/>
    <p:sldId id="368" r:id="rId4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2007" autoAdjust="0"/>
  </p:normalViewPr>
  <p:slideViewPr>
    <p:cSldViewPr>
      <p:cViewPr>
        <p:scale>
          <a:sx n="80" d="100"/>
          <a:sy n="80" d="100"/>
        </p:scale>
        <p:origin x="-2502" y="-6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BASTILLE\BEW\Organisation%20MA\Bewohnerbefragung%20(BB)\2016\2016%20BB%20BEW%20FB%20Auswertung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\\BASTILLE\BEW\Organisation%20MA\Bewohnerbefragung%20(BB)\2016\2016%20BB%20BEW%20FB%20Auswertung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\\BASTILLE\BEW\Organisation%20MA\Bewohnerbefragung%20(BB)\2016\2016%20BB%20BEW%20FB%20Auswertung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\\BASTILLE\BEW\Organisation%20MA\Bewohnerbefragung%20(BB)\2016\2016%20BB%20BEW%20FB%20Auswertung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\\BASTILLE\BEW\Organisation%20MA\Bewohnerbefragung%20(BB)\2016\2016%20BB%20BEW%20FB%20Auswertung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\\BASTILLE\BEW\Organisation%20MA\Bewohnerbefragung%20(BB)\2016\2016%20BB%20BEW%20FB%20Auswertung.xlsx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BASTILLE\BEW\Organisation%20MA\Bewohnerbefragung%20(BB)\2016\2016%20BB%20BEW%20FB%20Auswertung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\\BASTILLE\BEW\Organisation%20MA\Bewohnerbefragung%20(BB)\2016\2016%20BB%20BEW%20FB%20Auswertung.xlsx" TargetMode="External"/><Relationship Id="rId1" Type="http://schemas.openxmlformats.org/officeDocument/2006/relationships/themeOverride" Target="../theme/themeOverride15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\\BASTILLE\BEW\Organisation%20MA\Bewohnerbefragung%20(BB)\2016\2016%20BB%20BEW%20FB%20Auswertung.xlsx" TargetMode="External"/><Relationship Id="rId1" Type="http://schemas.openxmlformats.org/officeDocument/2006/relationships/themeOverride" Target="../theme/themeOverride16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\\BASTILLE\BEW\Organisation%20MA\Bewohnerbefragung%20(BB)\2016\2016%20BB%20BEW%20FB%20Auswertung.xlsx" TargetMode="External"/><Relationship Id="rId1" Type="http://schemas.openxmlformats.org/officeDocument/2006/relationships/themeOverride" Target="../theme/themeOverride17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\\BASTILLE\BEW\Organisation%20MA\Bewohnerbefragung%20(BB)\2016\2016%20BB%20BEW%20FB%20Auswertung.xlsx" TargetMode="External"/><Relationship Id="rId1" Type="http://schemas.openxmlformats.org/officeDocument/2006/relationships/themeOverride" Target="../theme/themeOverride18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BASTILLE\BEW\Organisation%20MA\Bewohnerbefragung%20(BB)\2016\2016%20BB%20BEW%20FB%20Auswertung.xlsx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\\BASTILLE\BEW\Organisation%20MA\Bewohnerbefragung%20(BB)\2016\2016%20BB%20BEW%20FB%20Auswertung.xlsx" TargetMode="External"/><Relationship Id="rId1" Type="http://schemas.openxmlformats.org/officeDocument/2006/relationships/themeOverride" Target="../theme/themeOverride19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\\BASTILLE\BEW\Organisation%20MA\Bewohnerbefragung%20(BB)\2016\2016%20BB%20BEW%20FB%20Auswertung.xlsx" TargetMode="External"/><Relationship Id="rId1" Type="http://schemas.openxmlformats.org/officeDocument/2006/relationships/themeOverride" Target="../theme/themeOverride20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\\BASTILLE\BEW\Organisation%20MA\Bewohnerbefragung%20(BB)\2016\2016%20BB%20BEW%20FB%20Auswertung.xlsx" TargetMode="External"/><Relationship Id="rId1" Type="http://schemas.openxmlformats.org/officeDocument/2006/relationships/themeOverride" Target="../theme/themeOverride21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oleObject" Target="file:///\\BASTILLE\BEW\Organisation%20MA\Bewohnerbefragung%20(BB)\2016\2016%20BB%20BEW%20FB%20Auswertung.xlsx" TargetMode="External"/><Relationship Id="rId1" Type="http://schemas.openxmlformats.org/officeDocument/2006/relationships/themeOverride" Target="../theme/themeOverride22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oleObject" Target="file:///\\BASTILLE\BEW\Organisation%20MA\Bewohnerbefragung%20(BB)\2016\2016%20BB%20BEW%20FB%20Auswertung.xlsx" TargetMode="External"/><Relationship Id="rId1" Type="http://schemas.openxmlformats.org/officeDocument/2006/relationships/themeOverride" Target="../theme/themeOverride23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Arbeitsblatt1.xlsx"/><Relationship Id="rId1" Type="http://schemas.openxmlformats.org/officeDocument/2006/relationships/themeOverride" Target="../theme/themeOverride24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BASTILLE\BEW\Organisation%20MA\Bewohnerbefragung%20(BB)\2016\2016%20BB%20BEW%20FB%20Auswertung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BASTILLE\BEW\Organisation%20MA\Bewohnerbefragung%20(BB)\2016\2016%20BB%20BEW%20FB%20Auswertung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BASTILLE\BEW\Organisation%20MA\Bewohnerbefragung%20(BB)\2016\2016%20BB%20BEW%20FB%20Auswertung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\\BASTILLE\BEW\Organisation%20MA\Bewohnerbefragung%20(BB)\2016\2016%20BB%20BEW%20FB%20Auswertung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BASTILLE\BEW\Organisation%20MA\Bewohnerbefragung%20(BB)\2016\2016%20BB%20BEW%20FB%20Auswertung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\\BASTILLE\BEW\Organisation%20MA\Bewohnerbefragung%20(BB)\2016\2016%20BB%20BEW%20FB%20Auswertung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\\BASTILLE\BEW\Organisation%20MA\Bewohnerbefragung%20(BB)\2016\2016%20BB%20BEW%20FB%20Auswertung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800">
                <a:latin typeface="Tw Cen MT" pitchFamily="34" charset="0"/>
              </a:defRPr>
            </a:pPr>
            <a:r>
              <a:rPr lang="de-DE" sz="800"/>
              <a:t>Wird Ihnen bei der Gestaltung Ihrer Freizeit von den BEW-Betreuern geholfen?</a:t>
            </a:r>
          </a:p>
        </c:rich>
      </c:tx>
      <c:layout>
        <c:manualLayout>
          <c:xMode val="edge"/>
          <c:yMode val="edge"/>
          <c:x val="4.0565862708719848E-2"/>
          <c:y val="6.093684399928027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431221839385105"/>
          <c:y val="0.29932385693436492"/>
          <c:w val="0.34931370615049279"/>
          <c:h val="0.67448158470986064"/>
        </c:manualLayout>
      </c:layout>
      <c:pieChart>
        <c:varyColors val="1"/>
        <c:ser>
          <c:idx val="0"/>
          <c:order val="0"/>
          <c:explosion val="25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'Auswertung Statistik'!$B$50:$D$50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möchte keine Hilfe</c:v>
                </c:pt>
              </c:strCache>
            </c:strRef>
          </c:cat>
          <c:val>
            <c:numRef>
              <c:f>'Auswertung Statistik'!$B$51:$D$51</c:f>
              <c:numCache>
                <c:formatCode>General</c:formatCode>
                <c:ptCount val="3"/>
                <c:pt idx="0">
                  <c:v>12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64905982905983"/>
          <c:y val="0.25961414662428278"/>
          <c:w val="0.32637264957264955"/>
          <c:h val="0.69820508206881382"/>
        </c:manualLayout>
      </c:layout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800">
                <a:latin typeface="Tw Cen MT" pitchFamily="34" charset="0"/>
              </a:defRPr>
            </a:pPr>
            <a:r>
              <a:rPr lang="de-DE" sz="800"/>
              <a:t>Fühlen</a:t>
            </a:r>
            <a:r>
              <a:rPr lang="de-DE" sz="800" baseline="0"/>
              <a:t> Sie sich von anderen Bewohnern ernst genommen und respektiert?</a:t>
            </a:r>
            <a:endParaRPr lang="de-DE" sz="80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6806996527472406"/>
          <c:y val="0.32060300458140834"/>
          <c:w val="0.34450834249064749"/>
          <c:h val="0.59779266717642598"/>
        </c:manualLayout>
      </c:layout>
      <c:pieChart>
        <c:varyColors val="1"/>
        <c:ser>
          <c:idx val="0"/>
          <c:order val="0"/>
          <c:explosion val="25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'Auswertung Statistik'!$B$174:$E$174</c:f>
              <c:strCache>
                <c:ptCount val="4"/>
                <c:pt idx="0">
                  <c:v>Ja</c:v>
                </c:pt>
                <c:pt idx="1">
                  <c:v>nicht von allen</c:v>
                </c:pt>
                <c:pt idx="2">
                  <c:v>weiß nicht</c:v>
                </c:pt>
                <c:pt idx="3">
                  <c:v>nein</c:v>
                </c:pt>
              </c:strCache>
            </c:strRef>
          </c:cat>
          <c:val>
            <c:numRef>
              <c:f>'Auswertung Statistik'!$B$175:$E$175</c:f>
              <c:numCache>
                <c:formatCode>General</c:formatCode>
                <c:ptCount val="4"/>
                <c:pt idx="0">
                  <c:v>13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1750758347605217"/>
          <c:y val="0.25296117583026417"/>
          <c:w val="0.32266400458070649"/>
          <c:h val="0.7470387021499425"/>
        </c:manualLayout>
      </c:layout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800">
                <a:latin typeface="Tw Cen MT" pitchFamily="34" charset="0"/>
              </a:defRPr>
            </a:pPr>
            <a:r>
              <a:rPr lang="de-DE" sz="800"/>
              <a:t>Möchten Sie, dass Ihnen andere BEW Bewohner helfen</a:t>
            </a:r>
            <a:r>
              <a:rPr lang="de-DE" sz="800" baseline="0"/>
              <a:t>?</a:t>
            </a:r>
            <a:endParaRPr lang="de-DE" sz="800"/>
          </a:p>
        </c:rich>
      </c:tx>
      <c:layout>
        <c:manualLayout>
          <c:xMode val="edge"/>
          <c:yMode val="edge"/>
          <c:x val="3.2844130632211088E-2"/>
          <c:y val="5.110507686686443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664370163480045"/>
          <c:y val="0.26658983467708836"/>
          <c:w val="0.38096340191058453"/>
          <c:h val="0.66237652289105053"/>
        </c:manualLayout>
      </c:layout>
      <c:pieChart>
        <c:varyColors val="1"/>
        <c:ser>
          <c:idx val="0"/>
          <c:order val="0"/>
          <c:explosion val="25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'Auswertung Statistik'!$C$185:$H$185</c:f>
              <c:strCache>
                <c:ptCount val="6"/>
                <c:pt idx="0">
                  <c:v>Wohnung</c:v>
                </c:pt>
                <c:pt idx="1">
                  <c:v>Kochen</c:v>
                </c:pt>
                <c:pt idx="2">
                  <c:v>Reparaturen</c:v>
                </c:pt>
                <c:pt idx="3">
                  <c:v>Freizeit</c:v>
                </c:pt>
                <c:pt idx="4">
                  <c:v>Andere</c:v>
                </c:pt>
                <c:pt idx="5">
                  <c:v>nein</c:v>
                </c:pt>
              </c:strCache>
            </c:strRef>
          </c:cat>
          <c:val>
            <c:numRef>
              <c:f>'Auswertung Statistik'!$C$186:$H$186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1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747007247778867"/>
          <c:y val="0.15901485507887889"/>
          <c:w val="0.30946666666666667"/>
          <c:h val="0.79892698412698415"/>
        </c:manualLayout>
      </c:layout>
      <c:overlay val="0"/>
      <c:txPr>
        <a:bodyPr/>
        <a:lstStyle/>
        <a:p>
          <a:pPr>
            <a:defRPr sz="800"/>
          </a:pPr>
          <a:endParaRPr lang="de-DE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>
                <a:latin typeface="Tw Cen MT" pitchFamily="34" charset="0"/>
              </a:defRPr>
            </a:pPr>
            <a:r>
              <a:rPr lang="de-DE" sz="800"/>
              <a:t>Haben Sie anderen BEW-Bewohner geholfen</a:t>
            </a:r>
            <a:r>
              <a:rPr lang="de-DE" sz="800" baseline="0"/>
              <a:t>?</a:t>
            </a:r>
            <a:endParaRPr lang="de-DE" sz="800"/>
          </a:p>
        </c:rich>
      </c:tx>
      <c:layout>
        <c:manualLayout>
          <c:xMode val="edge"/>
          <c:yMode val="edge"/>
          <c:x val="3.1800335680753342E-2"/>
          <c:y val="5.100270515135353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518159254873899"/>
          <c:y val="0.25649059622563919"/>
          <c:w val="0.38051209367214928"/>
          <c:h val="0.66026656342969492"/>
        </c:manualLayout>
      </c:layout>
      <c:pieChart>
        <c:varyColors val="1"/>
        <c:ser>
          <c:idx val="0"/>
          <c:order val="0"/>
          <c:explosion val="25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'Auswertung Statistik'!$C$199:$H$199</c:f>
              <c:strCache>
                <c:ptCount val="6"/>
                <c:pt idx="0">
                  <c:v>Wohnung</c:v>
                </c:pt>
                <c:pt idx="1">
                  <c:v>Kochen</c:v>
                </c:pt>
                <c:pt idx="2">
                  <c:v>Reparaturen</c:v>
                </c:pt>
                <c:pt idx="3">
                  <c:v>Freizeit</c:v>
                </c:pt>
                <c:pt idx="4">
                  <c:v>Andere</c:v>
                </c:pt>
                <c:pt idx="5">
                  <c:v>nein</c:v>
                </c:pt>
              </c:strCache>
            </c:strRef>
          </c:cat>
          <c:val>
            <c:numRef>
              <c:f>'Auswertung Statistik'!$C$200:$H$200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113972225333806"/>
          <c:y val="0.18859756215101298"/>
          <c:w val="0.3008688034188034"/>
          <c:h val="0.77910714285714289"/>
        </c:manualLayout>
      </c:layout>
      <c:overlay val="0"/>
      <c:txPr>
        <a:bodyPr/>
        <a:lstStyle/>
        <a:p>
          <a:pPr>
            <a:defRPr sz="800"/>
          </a:pPr>
          <a:endParaRPr lang="de-DE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50">
                <a:latin typeface="Tw Cen MT" pitchFamily="34" charset="0"/>
              </a:defRPr>
            </a:pPr>
            <a:r>
              <a:rPr lang="de-DE" sz="800"/>
              <a:t>Ist</a:t>
            </a:r>
            <a:r>
              <a:rPr lang="de-DE" sz="800" baseline="0"/>
              <a:t> Ihnen der Gruppenabend wichtig?</a:t>
            </a:r>
            <a:endParaRPr lang="de-DE" sz="800"/>
          </a:p>
        </c:rich>
      </c:tx>
      <c:layout>
        <c:manualLayout>
          <c:xMode val="edge"/>
          <c:yMode val="edge"/>
          <c:x val="0.2191066781584402"/>
          <c:y val="6.132614159578346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438076923076923"/>
          <c:y val="0.2160515873015873"/>
          <c:w val="0.36242521367521363"/>
          <c:h val="0.67307539682539674"/>
        </c:manualLayout>
      </c:layout>
      <c:pieChart>
        <c:varyColors val="1"/>
        <c:ser>
          <c:idx val="0"/>
          <c:order val="0"/>
          <c:explosion val="25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'Auswertung Statistik'!$B$213:$D$213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weiß nicht</c:v>
                </c:pt>
              </c:strCache>
            </c:strRef>
          </c:cat>
          <c:val>
            <c:numRef>
              <c:f>'Auswertung Statistik'!$B$214:$D$214</c:f>
              <c:numCache>
                <c:formatCode>General</c:formatCode>
                <c:ptCount val="3"/>
                <c:pt idx="0">
                  <c:v>10</c:v>
                </c:pt>
                <c:pt idx="1">
                  <c:v>6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50">
                <a:latin typeface="Tw Cen MT" pitchFamily="34" charset="0"/>
              </a:defRPr>
            </a:pPr>
            <a:r>
              <a:rPr lang="de-DE" sz="800"/>
              <a:t>Ist Ihnen</a:t>
            </a:r>
            <a:r>
              <a:rPr lang="de-DE" sz="800" baseline="0"/>
              <a:t> die Präsenzzeit wichtig</a:t>
            </a:r>
            <a:r>
              <a:rPr lang="de-DE" sz="800"/>
              <a:t>?</a:t>
            </a:r>
            <a:r>
              <a:rPr lang="de-DE" sz="800" baseline="0"/>
              <a:t> </a:t>
            </a:r>
            <a:endParaRPr lang="de-DE" sz="80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438076923076923"/>
          <c:y val="0.2160515873015873"/>
          <c:w val="0.36242521367521363"/>
          <c:h val="0.67307539682539674"/>
        </c:manualLayout>
      </c:layout>
      <c:pieChart>
        <c:varyColors val="1"/>
        <c:ser>
          <c:idx val="0"/>
          <c:order val="0"/>
          <c:explosion val="25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'Auswertung Statistik'!$B$229:$D$229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weiß nicht</c:v>
                </c:pt>
              </c:strCache>
            </c:strRef>
          </c:cat>
          <c:val>
            <c:numRef>
              <c:f>'Auswertung Statistik'!$B$230:$D$230</c:f>
              <c:numCache>
                <c:formatCode>General</c:formatCode>
                <c:ptCount val="3"/>
                <c:pt idx="0">
                  <c:v>12</c:v>
                </c:pt>
                <c:pt idx="1">
                  <c:v>5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/>
              <a:t>Interesse</a:t>
            </a:r>
            <a:r>
              <a:rPr lang="de-DE" baseline="0"/>
              <a:t> an PJ</a:t>
            </a:r>
            <a:endParaRPr lang="de-DE"/>
          </a:p>
        </c:rich>
      </c:tx>
      <c:layout>
        <c:manualLayout>
          <c:xMode val="edge"/>
          <c:yMode val="edge"/>
          <c:x val="0.70051807101531594"/>
          <c:y val="0.81634873072853309"/>
        </c:manualLayout>
      </c:layout>
      <c:overlay val="1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'Auswertung Statistik'!$D$244</c:f>
              <c:strCache>
                <c:ptCount val="1"/>
                <c:pt idx="0">
                  <c:v>Ja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'Auswertung Statistik'!$A$245:$C$263</c:f>
              <c:strCache>
                <c:ptCount val="19"/>
                <c:pt idx="0">
                  <c:v>Ausflüge am Wochenende</c:v>
                </c:pt>
                <c:pt idx="1">
                  <c:v>Reisen im Verein</c:v>
                </c:pt>
                <c:pt idx="2">
                  <c:v>Frühstück am Samstag im Café</c:v>
                </c:pt>
                <c:pt idx="3">
                  <c:v>BEW-Reise</c:v>
                </c:pt>
                <c:pt idx="4">
                  <c:v>Große Bewohnerversammlung</c:v>
                </c:pt>
                <c:pt idx="5">
                  <c:v>Single-Party</c:v>
                </c:pt>
                <c:pt idx="6">
                  <c:v>Theater </c:v>
                </c:pt>
                <c:pt idx="7">
                  <c:v>Bastille Kick</c:v>
                </c:pt>
                <c:pt idx="8">
                  <c:v>Fahrradgruppe</c:v>
                </c:pt>
                <c:pt idx="9">
                  <c:v>Kochgruppe</c:v>
                </c:pt>
                <c:pt idx="10">
                  <c:v>Sommerfest</c:v>
                </c:pt>
                <c:pt idx="11">
                  <c:v>Gänsebraten</c:v>
                </c:pt>
                <c:pt idx="12">
                  <c:v>Weihnachstfeier</c:v>
                </c:pt>
                <c:pt idx="13">
                  <c:v>Weihnachstfeiertage</c:v>
                </c:pt>
                <c:pt idx="14">
                  <c:v>Silvester</c:v>
                </c:pt>
                <c:pt idx="15">
                  <c:v>Ostern</c:v>
                </c:pt>
                <c:pt idx="16">
                  <c:v>Pfingstkahnfahrt</c:v>
                </c:pt>
                <c:pt idx="17">
                  <c:v>Elterncafe</c:v>
                </c:pt>
                <c:pt idx="18">
                  <c:v>Gesund und Lecker</c:v>
                </c:pt>
              </c:strCache>
            </c:strRef>
          </c:cat>
          <c:val>
            <c:numRef>
              <c:f>'Auswertung Statistik'!$D$245:$D$263</c:f>
              <c:numCache>
                <c:formatCode>0.0%</c:formatCode>
                <c:ptCount val="19"/>
                <c:pt idx="0">
                  <c:v>0.70588235294117652</c:v>
                </c:pt>
                <c:pt idx="1">
                  <c:v>0.76470588235294112</c:v>
                </c:pt>
                <c:pt idx="2">
                  <c:v>0.58823529411764708</c:v>
                </c:pt>
                <c:pt idx="3">
                  <c:v>0.70588235294117652</c:v>
                </c:pt>
                <c:pt idx="4">
                  <c:v>0.76470588235294112</c:v>
                </c:pt>
                <c:pt idx="5">
                  <c:v>0.58823529411764708</c:v>
                </c:pt>
                <c:pt idx="6">
                  <c:v>0.58823529411764708</c:v>
                </c:pt>
                <c:pt idx="7">
                  <c:v>0.6470588235294118</c:v>
                </c:pt>
                <c:pt idx="8">
                  <c:v>0.41176470588235292</c:v>
                </c:pt>
                <c:pt idx="9">
                  <c:v>0.47058823529411764</c:v>
                </c:pt>
                <c:pt idx="10">
                  <c:v>0.94117647058823528</c:v>
                </c:pt>
                <c:pt idx="11">
                  <c:v>0.94117647058823528</c:v>
                </c:pt>
                <c:pt idx="12">
                  <c:v>1</c:v>
                </c:pt>
                <c:pt idx="13">
                  <c:v>0.58823529411764708</c:v>
                </c:pt>
                <c:pt idx="14">
                  <c:v>0.70588235294117652</c:v>
                </c:pt>
                <c:pt idx="15">
                  <c:v>0.70588235294117652</c:v>
                </c:pt>
                <c:pt idx="16">
                  <c:v>0.6470588235294118</c:v>
                </c:pt>
                <c:pt idx="17">
                  <c:v>0.76470588235294112</c:v>
                </c:pt>
                <c:pt idx="18">
                  <c:v>0.76470588235294112</c:v>
                </c:pt>
              </c:numCache>
            </c:numRef>
          </c:val>
        </c:ser>
        <c:ser>
          <c:idx val="1"/>
          <c:order val="1"/>
          <c:tx>
            <c:strRef>
              <c:f>'Auswertung Statistik'!$E$244</c:f>
              <c:strCache>
                <c:ptCount val="1"/>
                <c:pt idx="0">
                  <c:v>nein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 algn="ctr">
                  <a:defRPr lang="de-DE"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'Auswertung Statistik'!$A$245:$C$263</c:f>
              <c:strCache>
                <c:ptCount val="19"/>
                <c:pt idx="0">
                  <c:v>Ausflüge am Wochenende</c:v>
                </c:pt>
                <c:pt idx="1">
                  <c:v>Reisen im Verein</c:v>
                </c:pt>
                <c:pt idx="2">
                  <c:v>Frühstück am Samstag im Café</c:v>
                </c:pt>
                <c:pt idx="3">
                  <c:v>BEW-Reise</c:v>
                </c:pt>
                <c:pt idx="4">
                  <c:v>Große Bewohnerversammlung</c:v>
                </c:pt>
                <c:pt idx="5">
                  <c:v>Single-Party</c:v>
                </c:pt>
                <c:pt idx="6">
                  <c:v>Theater </c:v>
                </c:pt>
                <c:pt idx="7">
                  <c:v>Bastille Kick</c:v>
                </c:pt>
                <c:pt idx="8">
                  <c:v>Fahrradgruppe</c:v>
                </c:pt>
                <c:pt idx="9">
                  <c:v>Kochgruppe</c:v>
                </c:pt>
                <c:pt idx="10">
                  <c:v>Sommerfest</c:v>
                </c:pt>
                <c:pt idx="11">
                  <c:v>Gänsebraten</c:v>
                </c:pt>
                <c:pt idx="12">
                  <c:v>Weihnachstfeier</c:v>
                </c:pt>
                <c:pt idx="13">
                  <c:v>Weihnachstfeiertage</c:v>
                </c:pt>
                <c:pt idx="14">
                  <c:v>Silvester</c:v>
                </c:pt>
                <c:pt idx="15">
                  <c:v>Ostern</c:v>
                </c:pt>
                <c:pt idx="16">
                  <c:v>Pfingstkahnfahrt</c:v>
                </c:pt>
                <c:pt idx="17">
                  <c:v>Elterncafe</c:v>
                </c:pt>
                <c:pt idx="18">
                  <c:v>Gesund und Lecker</c:v>
                </c:pt>
              </c:strCache>
            </c:strRef>
          </c:cat>
          <c:val>
            <c:numRef>
              <c:f>'Auswertung Statistik'!$E$245:$E$263</c:f>
              <c:numCache>
                <c:formatCode>0.0%</c:formatCode>
                <c:ptCount val="19"/>
                <c:pt idx="0">
                  <c:v>0.23529411764705882</c:v>
                </c:pt>
                <c:pt idx="1">
                  <c:v>0.17647058823529413</c:v>
                </c:pt>
                <c:pt idx="2">
                  <c:v>0.41176470588235292</c:v>
                </c:pt>
                <c:pt idx="3">
                  <c:v>0.23529411764705882</c:v>
                </c:pt>
                <c:pt idx="4">
                  <c:v>0.23529411764705882</c:v>
                </c:pt>
                <c:pt idx="5">
                  <c:v>0.41176470588235292</c:v>
                </c:pt>
                <c:pt idx="6">
                  <c:v>0.41176470588235292</c:v>
                </c:pt>
                <c:pt idx="7">
                  <c:v>0.35294117647058826</c:v>
                </c:pt>
                <c:pt idx="8">
                  <c:v>0.58823529411764708</c:v>
                </c:pt>
                <c:pt idx="9">
                  <c:v>0.47058823529411764</c:v>
                </c:pt>
                <c:pt idx="10">
                  <c:v>5.8823529411764705E-2</c:v>
                </c:pt>
                <c:pt idx="11">
                  <c:v>5.8823529411764705E-2</c:v>
                </c:pt>
                <c:pt idx="12">
                  <c:v>0</c:v>
                </c:pt>
                <c:pt idx="13">
                  <c:v>0.41176470588235292</c:v>
                </c:pt>
                <c:pt idx="14">
                  <c:v>0.29411764705882354</c:v>
                </c:pt>
                <c:pt idx="15">
                  <c:v>0.29411764705882354</c:v>
                </c:pt>
                <c:pt idx="16">
                  <c:v>0.35294117647058826</c:v>
                </c:pt>
                <c:pt idx="17">
                  <c:v>0.23529411764705882</c:v>
                </c:pt>
                <c:pt idx="18">
                  <c:v>0.23529411764705882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214464"/>
        <c:axId val="58626432"/>
      </c:barChart>
      <c:catAx>
        <c:axId val="57214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de-DE"/>
          </a:p>
        </c:txPr>
        <c:crossAx val="58626432"/>
        <c:crosses val="autoZero"/>
        <c:auto val="1"/>
        <c:lblAlgn val="ctr"/>
        <c:lblOffset val="100"/>
        <c:noMultiLvlLbl val="0"/>
      </c:catAx>
      <c:valAx>
        <c:axId val="586264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57214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50">
                <a:latin typeface="Tw Cen MT" pitchFamily="34" charset="0"/>
              </a:defRPr>
            </a:pPr>
            <a:r>
              <a:rPr lang="de-DE" sz="800"/>
              <a:t>Ist ihr BEW-Betreuer gut zu erreichen</a:t>
            </a:r>
            <a:r>
              <a:rPr lang="de-DE" baseline="0"/>
              <a:t>?</a:t>
            </a:r>
            <a:endParaRPr lang="de-DE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explosion val="25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'Auswertung Statistik'!$B$295:$C$295</c:f>
              <c:strCache>
                <c:ptCount val="2"/>
                <c:pt idx="0">
                  <c:v>ja</c:v>
                </c:pt>
                <c:pt idx="1">
                  <c:v>nein</c:v>
                </c:pt>
              </c:strCache>
            </c:strRef>
          </c:cat>
          <c:val>
            <c:numRef>
              <c:f>'Auswertung Statistik'!$B$296:$C$296</c:f>
              <c:numCache>
                <c:formatCode>General</c:formatCode>
                <c:ptCount val="2"/>
                <c:pt idx="0">
                  <c:v>15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>
                <a:latin typeface="Tw Cen MT" pitchFamily="34" charset="0"/>
              </a:defRPr>
            </a:pPr>
            <a:r>
              <a:rPr lang="de-DE" sz="800" baseline="0"/>
              <a:t>Können Sie sich auf Absprachen mit BEW-Betreuer verlassen</a:t>
            </a:r>
            <a:r>
              <a:rPr lang="de-DE" sz="1000" baseline="0"/>
              <a:t>?</a:t>
            </a:r>
            <a:endParaRPr lang="de-DE" sz="100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110099373704459"/>
          <c:y val="0.22978131083865755"/>
          <c:w val="0.38570545349360535"/>
          <c:h val="0.659795167133154"/>
        </c:manualLayout>
      </c:layout>
      <c:pieChart>
        <c:varyColors val="1"/>
        <c:ser>
          <c:idx val="0"/>
          <c:order val="0"/>
          <c:explosion val="25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'Auswertung Statistik'!$B$308:$C$308</c:f>
              <c:strCache>
                <c:ptCount val="2"/>
                <c:pt idx="0">
                  <c:v>ja</c:v>
                </c:pt>
                <c:pt idx="1">
                  <c:v>nein</c:v>
                </c:pt>
              </c:strCache>
            </c:strRef>
          </c:cat>
          <c:val>
            <c:numRef>
              <c:f>'Auswertung Statistik'!$B$309:$C$309</c:f>
              <c:numCache>
                <c:formatCode>General</c:formatCode>
                <c:ptCount val="2"/>
                <c:pt idx="0">
                  <c:v>16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800">
                <a:latin typeface="Tw Cen MT" pitchFamily="34" charset="0"/>
              </a:defRPr>
            </a:pPr>
            <a:r>
              <a:rPr lang="de-DE" sz="800"/>
              <a:t>Können</a:t>
            </a:r>
            <a:r>
              <a:rPr lang="de-DE" sz="800" baseline="0"/>
              <a:t> Sie sagen, wenn Sie etwas in der BEW-Betreuung stört?</a:t>
            </a:r>
            <a:endParaRPr lang="de-DE" sz="800"/>
          </a:p>
        </c:rich>
      </c:tx>
      <c:layout>
        <c:manualLayout>
          <c:xMode val="edge"/>
          <c:yMode val="edge"/>
          <c:x val="0.12022989121846225"/>
          <c:y val="7.022211198728577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4596401180322658"/>
          <c:y val="0.28961605329613427"/>
          <c:w val="0.36861240004177154"/>
          <c:h val="0.63013010443268191"/>
        </c:manualLayout>
      </c:layout>
      <c:pieChart>
        <c:varyColors val="1"/>
        <c:ser>
          <c:idx val="0"/>
          <c:order val="0"/>
          <c:explosion val="25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'Auswertung Statistik'!$B$320:$C$320</c:f>
              <c:strCache>
                <c:ptCount val="2"/>
                <c:pt idx="0">
                  <c:v>ja</c:v>
                </c:pt>
                <c:pt idx="1">
                  <c:v>nein</c:v>
                </c:pt>
              </c:strCache>
            </c:strRef>
          </c:cat>
          <c:val>
            <c:numRef>
              <c:f>'Auswertung Statistik'!$B$321:$C$321</c:f>
              <c:numCache>
                <c:formatCode>General</c:formatCode>
                <c:ptCount val="2"/>
                <c:pt idx="0">
                  <c:v>16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>
                <a:latin typeface="Tw Cen MT" pitchFamily="34" charset="0"/>
              </a:defRPr>
            </a:pPr>
            <a:r>
              <a:rPr lang="de-DE" sz="800"/>
              <a:t>Werden</a:t>
            </a:r>
            <a:r>
              <a:rPr lang="de-DE" sz="800" baseline="0"/>
              <a:t> Ihre Ziele in der BEW Betreuung umgesetzt?</a:t>
            </a:r>
            <a:endParaRPr lang="de-DE" sz="80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0761461522608834"/>
          <c:y val="0.24878691104066958"/>
          <c:w val="0.37489152805207021"/>
          <c:h val="0.64086405583645278"/>
        </c:manualLayout>
      </c:layout>
      <c:pieChart>
        <c:varyColors val="1"/>
        <c:ser>
          <c:idx val="0"/>
          <c:order val="0"/>
          <c:explosion val="25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'Auswertung Statistik'!$B$347:$C$347</c:f>
              <c:strCache>
                <c:ptCount val="2"/>
                <c:pt idx="0">
                  <c:v>ja</c:v>
                </c:pt>
                <c:pt idx="1">
                  <c:v>nein</c:v>
                </c:pt>
              </c:strCache>
            </c:strRef>
          </c:cat>
          <c:val>
            <c:numRef>
              <c:f>'Auswertung Statistik'!$B$348:$C$348</c:f>
              <c:numCache>
                <c:formatCode>General</c:formatCode>
                <c:ptCount val="2"/>
                <c:pt idx="0">
                  <c:v>15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>
                <a:latin typeface="Tw Cen MT" pitchFamily="34" charset="0"/>
              </a:defRPr>
            </a:pPr>
            <a:r>
              <a:rPr lang="de-DE" sz="1000"/>
              <a:t>Begleitung</a:t>
            </a:r>
            <a:r>
              <a:rPr lang="de-DE" sz="1000" baseline="0"/>
              <a:t> zu Ärzten gewünscht?</a:t>
            </a:r>
            <a:endParaRPr lang="de-DE" sz="1000"/>
          </a:p>
        </c:rich>
      </c:tx>
      <c:layout>
        <c:manualLayout>
          <c:xMode val="edge"/>
          <c:yMode val="edge"/>
          <c:x val="5.4563123950879047E-2"/>
          <c:y val="5.084523191831453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178416821273963"/>
          <c:y val="0.3052491496435229"/>
          <c:w val="0.33409197131554452"/>
          <c:h val="0.64462826232874004"/>
        </c:manualLayout>
      </c:layout>
      <c:pieChart>
        <c:varyColors val="1"/>
        <c:ser>
          <c:idx val="0"/>
          <c:order val="0"/>
          <c:explosion val="25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'Auswertung Statistik'!$C$62:$F$62</c:f>
              <c:strCache>
                <c:ptCount val="4"/>
                <c:pt idx="0">
                  <c:v>Erstkontakt</c:v>
                </c:pt>
                <c:pt idx="1">
                  <c:v>regelmäßig</c:v>
                </c:pt>
                <c:pt idx="2">
                  <c:v>Unsicherheit</c:v>
                </c:pt>
                <c:pt idx="3">
                  <c:v>nein</c:v>
                </c:pt>
              </c:strCache>
            </c:strRef>
          </c:cat>
          <c:val>
            <c:numRef>
              <c:f>'Auswertung Statistik'!$C$63:$F$63</c:f>
              <c:numCache>
                <c:formatCode>General</c:formatCode>
                <c:ptCount val="4"/>
                <c:pt idx="0">
                  <c:v>6</c:v>
                </c:pt>
                <c:pt idx="1">
                  <c:v>2</c:v>
                </c:pt>
                <c:pt idx="2">
                  <c:v>11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0598654178129452"/>
          <c:y val="0.11755517826825128"/>
          <c:w val="0.38743741338962612"/>
          <c:h val="0.84965609823508503"/>
        </c:manualLayout>
      </c:layout>
      <c:overlay val="0"/>
      <c:txPr>
        <a:bodyPr/>
        <a:lstStyle/>
        <a:p>
          <a:pPr>
            <a:defRPr sz="900"/>
          </a:pPr>
          <a:endParaRPr lang="de-DE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800">
                <a:latin typeface="Tw Cen MT" pitchFamily="34" charset="0"/>
              </a:defRPr>
            </a:pPr>
            <a:r>
              <a:rPr lang="de-DE" sz="800"/>
              <a:t>Hören </a:t>
            </a:r>
            <a:r>
              <a:rPr lang="de-DE" sz="800" baseline="0"/>
              <a:t>Ihnen die Betreuer bei Einzelgesprächen gut zu?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2433107810257497"/>
          <c:y val="0.30547161593797945"/>
          <c:w val="0.35906317202934729"/>
          <c:h val="0.61422036804151992"/>
        </c:manualLayout>
      </c:layout>
      <c:pieChart>
        <c:varyColors val="1"/>
        <c:ser>
          <c:idx val="0"/>
          <c:order val="0"/>
          <c:explosion val="25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'Auswertung Statistik'!$B$360:$C$360</c:f>
              <c:strCache>
                <c:ptCount val="2"/>
                <c:pt idx="0">
                  <c:v>ja</c:v>
                </c:pt>
                <c:pt idx="1">
                  <c:v>nein</c:v>
                </c:pt>
              </c:strCache>
            </c:strRef>
          </c:cat>
          <c:val>
            <c:numRef>
              <c:f>'Auswertung Statistik'!$B$361:$C$361</c:f>
              <c:numCache>
                <c:formatCode>General</c:formatCode>
                <c:ptCount val="2"/>
                <c:pt idx="0">
                  <c:v>17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50">
                <a:latin typeface="Tw Cen MT" pitchFamily="34" charset="0"/>
              </a:defRPr>
            </a:pPr>
            <a:r>
              <a:rPr lang="de-DE" sz="800" baseline="0"/>
              <a:t>Verstehen Sie die Betreuer wenn sie etwas mit Ihnen besprechen? </a:t>
            </a:r>
            <a:endParaRPr lang="de-DE" sz="800"/>
          </a:p>
        </c:rich>
      </c:tx>
      <c:layout>
        <c:manualLayout>
          <c:xMode val="edge"/>
          <c:yMode val="edge"/>
          <c:x val="0.10077266813153359"/>
          <c:y val="3.0541988018883127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explosion val="25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'Auswertung Statistik'!$B$375:$C$375</c:f>
              <c:strCache>
                <c:ptCount val="2"/>
                <c:pt idx="0">
                  <c:v>ja</c:v>
                </c:pt>
                <c:pt idx="1">
                  <c:v>nein</c:v>
                </c:pt>
              </c:strCache>
            </c:strRef>
          </c:cat>
          <c:val>
            <c:numRef>
              <c:f>'Auswertung Statistik'!$B$376:$C$376</c:f>
              <c:numCache>
                <c:formatCode>General</c:formatCode>
                <c:ptCount val="2"/>
                <c:pt idx="0">
                  <c:v>15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>
                <a:latin typeface="Tw Cen MT" pitchFamily="34" charset="0"/>
              </a:defRPr>
            </a:pPr>
            <a:r>
              <a:rPr lang="de-DE" sz="800"/>
              <a:t>Sind Sie</a:t>
            </a:r>
            <a:r>
              <a:rPr lang="de-DE" sz="800" baseline="0"/>
              <a:t> mit ihrer Wohnungseinrichtung zufrieden</a:t>
            </a:r>
            <a:r>
              <a:rPr lang="de-DE" sz="900" baseline="0"/>
              <a:t>?</a:t>
            </a:r>
            <a:endParaRPr lang="de-DE" sz="90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3656680624391796"/>
          <c:y val="0.33729366728610283"/>
          <c:w val="0.35219720962556267"/>
          <c:h val="0.60247532069852161"/>
        </c:manualLayout>
      </c:layout>
      <c:pieChart>
        <c:varyColors val="1"/>
        <c:ser>
          <c:idx val="0"/>
          <c:order val="0"/>
          <c:explosion val="25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'Auswertung Statistik'!$B$406:$C$406</c:f>
              <c:strCache>
                <c:ptCount val="2"/>
                <c:pt idx="0">
                  <c:v>ja</c:v>
                </c:pt>
                <c:pt idx="1">
                  <c:v>nein</c:v>
                </c:pt>
              </c:strCache>
            </c:strRef>
          </c:cat>
          <c:val>
            <c:numRef>
              <c:f>'Auswertung Statistik'!$B$407:$C$407</c:f>
              <c:numCache>
                <c:formatCode>General</c:formatCode>
                <c:ptCount val="2"/>
                <c:pt idx="0">
                  <c:v>15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>
                <a:latin typeface="Tw Cen MT" pitchFamily="34" charset="0"/>
              </a:defRPr>
            </a:pPr>
            <a:r>
              <a:rPr lang="de-DE" sz="800"/>
              <a:t>Fühlen</a:t>
            </a:r>
            <a:r>
              <a:rPr lang="de-DE" sz="800" baseline="0"/>
              <a:t> Sie sich in ihrer Wohnung wohl?</a:t>
            </a:r>
            <a:endParaRPr lang="de-DE" sz="800"/>
          </a:p>
        </c:rich>
      </c:tx>
      <c:layout>
        <c:manualLayout>
          <c:xMode val="edge"/>
          <c:yMode val="edge"/>
          <c:x val="0.22028515530780157"/>
          <c:y val="3.011550600768775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18848935889036"/>
          <c:y val="0.31902359364143895"/>
          <c:w val="0.36287759558700539"/>
          <c:h val="0.62074539434318554"/>
        </c:manualLayout>
      </c:layout>
      <c:pieChart>
        <c:varyColors val="1"/>
        <c:ser>
          <c:idx val="0"/>
          <c:order val="0"/>
          <c:explosion val="25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'Auswertung Statistik'!$B$419:$C$419</c:f>
              <c:strCache>
                <c:ptCount val="2"/>
                <c:pt idx="0">
                  <c:v>ja</c:v>
                </c:pt>
                <c:pt idx="1">
                  <c:v>nein</c:v>
                </c:pt>
              </c:strCache>
            </c:strRef>
          </c:cat>
          <c:val>
            <c:numRef>
              <c:f>'Auswertung Statistik'!$B$420:$C$420</c:f>
              <c:numCache>
                <c:formatCode>General</c:formatCode>
                <c:ptCount val="2"/>
                <c:pt idx="0">
                  <c:v>16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50">
                <a:latin typeface="Tw Cen MT" pitchFamily="34" charset="0"/>
              </a:defRPr>
            </a:pPr>
            <a:r>
              <a:rPr lang="de-DE" sz="800"/>
              <a:t>Fühlen</a:t>
            </a:r>
            <a:r>
              <a:rPr lang="de-DE" sz="800" baseline="0"/>
              <a:t> Sie</a:t>
            </a:r>
            <a:r>
              <a:rPr lang="de-DE" sz="800"/>
              <a:t> sich in der Wohnung allein</a:t>
            </a:r>
            <a:r>
              <a:rPr lang="de-DE"/>
              <a:t>?</a:t>
            </a:r>
            <a:r>
              <a:rPr lang="de-DE" baseline="0"/>
              <a:t> </a:t>
            </a:r>
            <a:endParaRPr lang="de-DE"/>
          </a:p>
        </c:rich>
      </c:tx>
      <c:layout>
        <c:manualLayout>
          <c:xMode val="edge"/>
          <c:yMode val="edge"/>
          <c:x val="0.13017732757135239"/>
          <c:y val="5.093822596999217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4195089628556929"/>
          <c:y val="0.29548370166204396"/>
          <c:w val="0.3649019432073688"/>
          <c:h val="0.6242082823174554"/>
        </c:manualLayout>
      </c:layout>
      <c:pieChart>
        <c:varyColors val="1"/>
        <c:ser>
          <c:idx val="0"/>
          <c:order val="0"/>
          <c:explosion val="25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'Auswertung Statistik'!$B$431:$C$431</c:f>
              <c:strCache>
                <c:ptCount val="2"/>
                <c:pt idx="0">
                  <c:v>ja</c:v>
                </c:pt>
                <c:pt idx="1">
                  <c:v>nein</c:v>
                </c:pt>
              </c:strCache>
            </c:strRef>
          </c:cat>
          <c:val>
            <c:numRef>
              <c:f>'Auswertung Statistik'!$B$432:$C$432</c:f>
              <c:numCache>
                <c:formatCode>General</c:formatCode>
                <c:ptCount val="2"/>
                <c:pt idx="0">
                  <c:v>5</c:v>
                </c:pt>
                <c:pt idx="1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50">
                <a:latin typeface="Tw Cen MT" pitchFamily="34" charset="0"/>
              </a:defRPr>
            </a:pPr>
            <a:r>
              <a:rPr lang="de-DE" sz="1200" dirty="0"/>
              <a:t>Fühlen BW sich allein?</a:t>
            </a:r>
            <a:r>
              <a:rPr lang="de-DE" sz="1200" baseline="0" dirty="0"/>
              <a:t> </a:t>
            </a:r>
            <a:endParaRPr lang="de-DE" sz="12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4195089628556929"/>
          <c:y val="0.29548370166204396"/>
          <c:w val="0.3649019432073688"/>
          <c:h val="0.6242082823174554"/>
        </c:manualLayout>
      </c:layout>
      <c:pieChart>
        <c:varyColors val="1"/>
        <c:ser>
          <c:idx val="0"/>
          <c:order val="0"/>
          <c:explosion val="25"/>
          <c:dLbls>
            <c:numFmt formatCode="#,##0" sourceLinked="0"/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'Auswertung Statistik'!$B$477:$C$477</c:f>
              <c:strCache>
                <c:ptCount val="2"/>
                <c:pt idx="0">
                  <c:v>ja</c:v>
                </c:pt>
                <c:pt idx="1">
                  <c:v>nein</c:v>
                </c:pt>
              </c:strCache>
            </c:strRef>
          </c:cat>
          <c:val>
            <c:numRef>
              <c:f>'Auswertung Statistik'!$B$478:$C$478</c:f>
              <c:numCache>
                <c:formatCode>General</c:formatCode>
                <c:ptCount val="2"/>
                <c:pt idx="0">
                  <c:v>2</c:v>
                </c:pt>
                <c:pt idx="1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50">
                <a:latin typeface="Tw Cen MT" pitchFamily="34" charset="0"/>
              </a:defRPr>
            </a:pPr>
            <a:r>
              <a:rPr lang="de-DE"/>
              <a:t>Begleitung</a:t>
            </a:r>
            <a:r>
              <a:rPr lang="de-DE" baseline="0"/>
              <a:t> bei Einkäufen gewünscht?</a:t>
            </a:r>
            <a:endParaRPr lang="de-DE"/>
          </a:p>
        </c:rich>
      </c:tx>
      <c:layout>
        <c:manualLayout>
          <c:xMode val="edge"/>
          <c:yMode val="edge"/>
          <c:x val="2.7747150808375299E-2"/>
          <c:y val="5.084523191831453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725549960243837"/>
          <c:y val="0.33425655463099968"/>
          <c:w val="0.30556542097358425"/>
          <c:h val="0.55388393514870826"/>
        </c:manualLayout>
      </c:layout>
      <c:pieChart>
        <c:varyColors val="1"/>
        <c:ser>
          <c:idx val="0"/>
          <c:order val="0"/>
          <c:explosion val="25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'Auswertung Statistik'!$C$74:$G$74</c:f>
              <c:strCache>
                <c:ptCount val="5"/>
                <c:pt idx="0">
                  <c:v>Lebensmittel</c:v>
                </c:pt>
                <c:pt idx="1">
                  <c:v>Einrichtung</c:v>
                </c:pt>
                <c:pt idx="2">
                  <c:v>Elektronik</c:v>
                </c:pt>
                <c:pt idx="3">
                  <c:v>Kleidung</c:v>
                </c:pt>
                <c:pt idx="4">
                  <c:v>nein</c:v>
                </c:pt>
              </c:strCache>
            </c:strRef>
          </c:cat>
          <c:val>
            <c:numRef>
              <c:f>'Auswertung Statistik'!$C$75:$G$75</c:f>
              <c:numCache>
                <c:formatCode>General</c:formatCode>
                <c:ptCount val="5"/>
                <c:pt idx="0">
                  <c:v>8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311538461538463"/>
          <c:y val="0.10153492063492063"/>
          <c:w val="0.34432051282051285"/>
          <c:h val="0.84163174603174606"/>
        </c:manualLayout>
      </c:layout>
      <c:overlay val="0"/>
      <c:txPr>
        <a:bodyPr/>
        <a:lstStyle/>
        <a:p>
          <a:pPr>
            <a:defRPr sz="900"/>
          </a:pPr>
          <a:endParaRPr lang="de-DE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>
                <a:latin typeface="Tw Cen MT" pitchFamily="34" charset="0"/>
              </a:defRPr>
            </a:pPr>
            <a:r>
              <a:rPr lang="de-DE" sz="900"/>
              <a:t>Gemeinsame</a:t>
            </a:r>
            <a:r>
              <a:rPr lang="de-DE" sz="900" baseline="0"/>
              <a:t> Zubereitung mit MA gewünscht?</a:t>
            </a:r>
            <a:endParaRPr lang="de-DE" sz="900"/>
          </a:p>
        </c:rich>
      </c:tx>
      <c:layout>
        <c:manualLayout>
          <c:xMode val="edge"/>
          <c:yMode val="edge"/>
          <c:x val="8.872824454457108E-2"/>
          <c:y val="6.101432715690050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3604735400653767"/>
          <c:y val="0.3348677662590771"/>
          <c:w val="0.33491695379450481"/>
          <c:h val="0.60708855164638598"/>
        </c:manualLayout>
      </c:layout>
      <c:pieChart>
        <c:varyColors val="1"/>
        <c:ser>
          <c:idx val="0"/>
          <c:order val="0"/>
          <c:explosion val="25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'Auswertung Statistik'!$B$85:$D$85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weiß nicht</c:v>
                </c:pt>
              </c:strCache>
            </c:strRef>
          </c:cat>
          <c:val>
            <c:numRef>
              <c:f>'Auswertung Statistik'!$B$86:$D$86</c:f>
              <c:numCache>
                <c:formatCode>General</c:formatCode>
                <c:ptCount val="3"/>
                <c:pt idx="0">
                  <c:v>13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>
                <a:latin typeface="Tw Cen MT" pitchFamily="34" charset="0"/>
              </a:defRPr>
            </a:pPr>
            <a:r>
              <a:rPr lang="de-DE" sz="800"/>
              <a:t>Wünschen Sie sich Kontakt zu Menschen,</a:t>
            </a:r>
            <a:r>
              <a:rPr lang="de-DE" sz="800" baseline="0"/>
              <a:t> die nicht von Bastille e.V. betreut werden? </a:t>
            </a:r>
            <a:endParaRPr lang="de-DE" sz="800"/>
          </a:p>
        </c:rich>
      </c:tx>
      <c:layout>
        <c:manualLayout>
          <c:xMode val="edge"/>
          <c:yMode val="edge"/>
          <c:x val="6.7437936213446417E-2"/>
          <c:y val="6.101432715690050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499514091350826"/>
          <c:y val="0.3357565576389217"/>
          <c:w val="0.33409197131554452"/>
          <c:h val="0.64462826232874004"/>
        </c:manualLayout>
      </c:layout>
      <c:pieChart>
        <c:varyColors val="1"/>
        <c:ser>
          <c:idx val="0"/>
          <c:order val="0"/>
          <c:explosion val="25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'Auswertung Statistik'!$B$101:$D$101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weiß nicht</c:v>
                </c:pt>
              </c:strCache>
            </c:strRef>
          </c:cat>
          <c:val>
            <c:numRef>
              <c:f>'Auswertung Statistik'!$B$102:$D$102</c:f>
              <c:numCache>
                <c:formatCode>General</c:formatCode>
                <c:ptCount val="3"/>
                <c:pt idx="0">
                  <c:v>13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>
                <a:latin typeface="Tw Cen MT" pitchFamily="34" charset="0"/>
              </a:defRPr>
            </a:pPr>
            <a:r>
              <a:rPr lang="de-DE" sz="800"/>
              <a:t>Haben Sie Kontakt mit Ihren Nachbarn oder anderen Menschen in Ihrer Nähe</a:t>
            </a:r>
            <a:r>
              <a:rPr lang="de-DE" sz="800" baseline="0"/>
              <a:t>?</a:t>
            </a:r>
            <a:endParaRPr lang="de-DE" sz="80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3186058839120063"/>
          <c:y val="0.26566304804174412"/>
          <c:w val="0.3557482993197279"/>
          <c:h val="0.64402966872588419"/>
        </c:manualLayout>
      </c:layout>
      <c:pieChart>
        <c:varyColors val="1"/>
        <c:ser>
          <c:idx val="0"/>
          <c:order val="0"/>
          <c:explosion val="25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'Auswertung Statistik'!$B$117:$D$117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weiß nicht</c:v>
                </c:pt>
              </c:strCache>
            </c:strRef>
          </c:cat>
          <c:val>
            <c:numRef>
              <c:f>'Auswertung Statistik'!$B$118:$D$118</c:f>
              <c:numCache>
                <c:formatCode>General</c:formatCode>
                <c:ptCount val="3"/>
                <c:pt idx="0">
                  <c:v>8</c:v>
                </c:pt>
                <c:pt idx="1">
                  <c:v>8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50">
                <a:latin typeface="Tw Cen MT" pitchFamily="34" charset="0"/>
              </a:defRPr>
            </a:pPr>
            <a:r>
              <a:rPr lang="de-DE" sz="800" b="1" i="0" u="none" strike="noStrike" baseline="0">
                <a:effectLst/>
              </a:rPr>
              <a:t>Treffen Sie sich ohne BEW-Betreuer mit Bewohnern des BEW</a:t>
            </a:r>
            <a:r>
              <a:rPr lang="de-DE" sz="800" baseline="0"/>
              <a:t>?</a:t>
            </a:r>
            <a:endParaRPr lang="de-DE" sz="80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5240151689398521"/>
          <c:y val="0.27514115370948"/>
          <c:w val="0.31849903454756334"/>
          <c:h val="0.61454179334307257"/>
        </c:manualLayout>
      </c:layout>
      <c:pieChart>
        <c:varyColors val="1"/>
        <c:ser>
          <c:idx val="0"/>
          <c:order val="0"/>
          <c:explosion val="25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'Auswertung Statistik'!$C$131:$E$131</c:f>
              <c:strCache>
                <c:ptCount val="3"/>
                <c:pt idx="0">
                  <c:v>regelmäßig</c:v>
                </c:pt>
                <c:pt idx="1">
                  <c:v>ab und zu</c:v>
                </c:pt>
                <c:pt idx="2">
                  <c:v>nein</c:v>
                </c:pt>
              </c:strCache>
            </c:strRef>
          </c:cat>
          <c:val>
            <c:numRef>
              <c:f>'Auswertung Statistik'!$C$132:$E$132</c:f>
              <c:numCache>
                <c:formatCode>General</c:formatCode>
                <c:ptCount val="3"/>
                <c:pt idx="0">
                  <c:v>2</c:v>
                </c:pt>
                <c:pt idx="1">
                  <c:v>10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50">
                <a:latin typeface="Tw Cen MT" pitchFamily="34" charset="0"/>
              </a:defRPr>
            </a:pPr>
            <a:r>
              <a:rPr lang="de-DE" sz="800" b="1" i="0" u="none" strike="noStrike" baseline="0">
                <a:effectLst/>
              </a:rPr>
              <a:t>Treffen Sie sich ohne BEW-Betreuer mit Bewohnern der WGs?</a:t>
            </a:r>
            <a:endParaRPr lang="de-DE" sz="80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200622571533109"/>
          <c:y val="0.25508350771903504"/>
          <c:w val="0.32889432572621752"/>
          <c:h val="0.63459943933351759"/>
        </c:manualLayout>
      </c:layout>
      <c:pieChart>
        <c:varyColors val="1"/>
        <c:ser>
          <c:idx val="0"/>
          <c:order val="0"/>
          <c:explosion val="25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'Auswertung Statistik'!$C$144:$E$144</c:f>
              <c:strCache>
                <c:ptCount val="3"/>
                <c:pt idx="0">
                  <c:v>regelmäßig</c:v>
                </c:pt>
                <c:pt idx="1">
                  <c:v>ab und zu</c:v>
                </c:pt>
                <c:pt idx="2">
                  <c:v>nein</c:v>
                </c:pt>
              </c:strCache>
            </c:strRef>
          </c:cat>
          <c:val>
            <c:numRef>
              <c:f>'Auswertung Statistik'!$C$145:$E$145</c:f>
              <c:numCache>
                <c:formatCode>General</c:formatCode>
                <c:ptCount val="3"/>
                <c:pt idx="0">
                  <c:v>2</c:v>
                </c:pt>
                <c:pt idx="1">
                  <c:v>5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>
                <a:latin typeface="Tw Cen MT" pitchFamily="34" charset="0"/>
              </a:defRPr>
            </a:pPr>
            <a:r>
              <a:rPr lang="de-DE" sz="800"/>
              <a:t>Möchten Sie mehr mit Bewohnern unternehmen</a:t>
            </a:r>
            <a:r>
              <a:rPr lang="de-DE" sz="800" baseline="0"/>
              <a:t>?</a:t>
            </a:r>
            <a:endParaRPr lang="de-DE" sz="800"/>
          </a:p>
        </c:rich>
      </c:tx>
      <c:layout>
        <c:manualLayout>
          <c:xMode val="edge"/>
          <c:yMode val="edge"/>
          <c:x val="1.8700856966163089E-2"/>
          <c:y val="6.101432715690050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624657655269901"/>
          <c:y val="0.32558750311277163"/>
          <c:w val="0.33409197131554452"/>
          <c:h val="0.64462826232874004"/>
        </c:manualLayout>
      </c:layout>
      <c:pieChart>
        <c:varyColors val="1"/>
        <c:ser>
          <c:idx val="0"/>
          <c:order val="0"/>
          <c:explosion val="25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'Auswertung Statistik'!$C$159:$H$159</c:f>
              <c:strCache>
                <c:ptCount val="6"/>
                <c:pt idx="0">
                  <c:v>Sport</c:v>
                </c:pt>
                <c:pt idx="1">
                  <c:v>Spiele</c:v>
                </c:pt>
                <c:pt idx="2">
                  <c:v>Kochen</c:v>
                </c:pt>
                <c:pt idx="3">
                  <c:v>Kino</c:v>
                </c:pt>
                <c:pt idx="4">
                  <c:v>Andere</c:v>
                </c:pt>
                <c:pt idx="5">
                  <c:v>Nein</c:v>
                </c:pt>
              </c:strCache>
            </c:strRef>
          </c:cat>
          <c:val>
            <c:numRef>
              <c:f>'Auswertung Statistik'!$C$160:$H$160</c:f>
              <c:numCache>
                <c:formatCode>General</c:formatCode>
                <c:ptCount val="6"/>
                <c:pt idx="0">
                  <c:v>3</c:v>
                </c:pt>
                <c:pt idx="1">
                  <c:v>1</c:v>
                </c:pt>
                <c:pt idx="2">
                  <c:v>4</c:v>
                </c:pt>
                <c:pt idx="3">
                  <c:v>0</c:v>
                </c:pt>
                <c:pt idx="4">
                  <c:v>3</c:v>
                </c:pt>
                <c:pt idx="5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/>
          </a:pPr>
          <a:endParaRPr lang="de-DE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e-DE"/>
    </a:p>
  </c:txPr>
  <c:externalData r:id="rId2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0.29881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5742857" cy="580952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0F41C-1F4A-4324-B2D5-8C6D13FACC2E}" type="datetimeFigureOut">
              <a:rPr lang="de-DE" smtClean="0"/>
              <a:t>04.10.2016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3BA7F-A971-447D-B035-41D66B5330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9965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7F2B8-4153-4CDB-82F6-BE180373CC7B}" type="datetimeFigureOut">
              <a:rPr lang="de-DE" smtClean="0"/>
              <a:t>04.10.2016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25A1A0-D477-4A8C-8C3F-EB850888D5E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6907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5A1A0-D477-4A8C-8C3F-EB850888D5E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7805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E378-5C38-48C9-A829-724B4F5A88E2}" type="datetime1">
              <a:rPr lang="de-DE" smtClean="0"/>
              <a:t>04.10.2016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CC2D-0CB7-4472-89EA-57E2490545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0253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de-DE" dirty="0" smtClean="0"/>
              <a:t>Bewohnerbefragung Wohngemeinschaften 2011/2012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61A4-6928-43FB-A6F7-BABF55474A89}" type="datetime1">
              <a:rPr lang="de-DE" smtClean="0"/>
              <a:t>04.10.2016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CC2D-0CB7-4472-89EA-57E24905459E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6" name="Textfeld 5"/>
          <p:cNvSpPr txBox="1"/>
          <p:nvPr userDrawn="1"/>
        </p:nvSpPr>
        <p:spPr>
          <a:xfrm>
            <a:off x="1080000" y="1800000"/>
            <a:ext cx="684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/>
              <a:t>Teil 1	Fragen zur Wohnsituation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7861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3461-50DA-4FD2-AA0B-7CD2A4C3B78F}" type="datetime1">
              <a:rPr lang="de-DE" smtClean="0"/>
              <a:t>04.10.2016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CC2D-0CB7-4472-89EA-57E2490545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0109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B5D93-B7ED-412F-A346-97F3B013E15F}" type="datetime1">
              <a:rPr lang="de-DE" smtClean="0"/>
              <a:t>04.10.2016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CC2D-0CB7-4472-89EA-57E2490545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8940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FDD2-E9D2-42F3-A261-D2666D3FDC98}" type="datetime1">
              <a:rPr lang="de-DE" smtClean="0"/>
              <a:t>04.10.2016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CC2D-0CB7-4472-89EA-57E2490545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566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6840000" cy="450000"/>
          </a:xfr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ctr" anchorCtr="1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C035-C422-46E0-AF93-4FC3384CB696}" type="datetime1">
              <a:rPr lang="de-DE" smtClean="0"/>
              <a:t>04.10.2016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CC2D-0CB7-4472-89EA-57E24905459E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extfeld 7"/>
          <p:cNvSpPr txBox="1"/>
          <p:nvPr userDrawn="1"/>
        </p:nvSpPr>
        <p:spPr>
          <a:xfrm>
            <a:off x="1079999" y="2560334"/>
            <a:ext cx="4500000" cy="450000"/>
          </a:xfrm>
          <a:prstGeom prst="rect">
            <a:avLst/>
          </a:prstGeom>
          <a:noFill/>
        </p:spPr>
        <p:txBody>
          <a:bodyPr wrap="none" rtlCol="0" anchor="ctr" anchorCtr="1">
            <a:no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31325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43CAB-DA0F-4C09-9591-F76E8C9C9EB0}" type="datetime1">
              <a:rPr lang="de-DE" smtClean="0"/>
              <a:t>04.10.2016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CC2D-0CB7-4472-89EA-57E2490545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9747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 dirty="0" smtClean="0"/>
              <a:t>Bewohnerberfragung Wohngemeinschaften 2011/2012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E12E-9A0A-494C-8C76-2FD617BBCA67}" type="datetime1">
              <a:rPr lang="de-DE" smtClean="0"/>
              <a:t>04.10.2016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Bastille-</a:t>
            </a:r>
            <a:r>
              <a:rPr lang="de-DE" dirty="0" err="1" smtClean="0"/>
              <a:t>Gsws</a:t>
            </a:r>
            <a:r>
              <a:rPr lang="de-DE" dirty="0" smtClean="0"/>
              <a:t>-e.V.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CC2D-0CB7-4472-89EA-57E24905459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2575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Bewohnerberfragung Wohngemeinschaften 2011/2012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720000" y="1800000"/>
            <a:ext cx="6840000" cy="450000"/>
          </a:xfr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ctr" anchorCtr="1"/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Teil 0	Fragen zur Wohnsituation (Vorbereitung auf die WGs)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719999" y="2520000"/>
            <a:ext cx="4500000" cy="450000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ctr" anchorCtr="1"/>
          <a:lstStyle>
            <a:lvl1pPr marL="0" indent="0">
              <a:buNone/>
              <a:defRPr sz="18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Bezogen auf 5 neu eingezogene Bewohner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49A62-862C-4873-AA03-5DEC981AF774}" type="datetime1">
              <a:rPr lang="de-DE" smtClean="0"/>
              <a:t>04.10.2016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CC2D-0CB7-4472-89EA-57E2490545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9515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616C-AA9B-4B44-8421-78114BF771A5}" type="datetime1">
              <a:rPr lang="de-DE" smtClean="0"/>
              <a:t>04.10.2016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CC2D-0CB7-4472-89EA-57E2490545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7460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36A54-3048-4754-A4C1-4A62A26F44B5}" type="datetime1">
              <a:rPr lang="de-DE" smtClean="0"/>
              <a:t>04.10.2016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CC2D-0CB7-4472-89EA-57E2490545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87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1ECC-8356-44EC-A298-54548EC041F0}" type="datetime1">
              <a:rPr lang="de-DE" smtClean="0"/>
              <a:t>04.10.2016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CC2D-0CB7-4472-89EA-57E2490545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5736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de-DE" dirty="0" smtClean="0"/>
              <a:t>Bewohnerbefragung</a:t>
            </a:r>
            <a:br>
              <a:rPr lang="de-DE" dirty="0" smtClean="0"/>
            </a:br>
            <a:r>
              <a:rPr lang="de-DE" dirty="0" smtClean="0"/>
              <a:t>Wohngemeinschaften 2011/2012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61A4-6928-43FB-A6F7-BABF55474A89}" type="datetime1">
              <a:rPr lang="de-DE" smtClean="0"/>
              <a:t>04.10.2016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9CC2D-0CB7-4472-89EA-57E24905459E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6" name="Textfeld 5"/>
          <p:cNvSpPr txBox="1"/>
          <p:nvPr userDrawn="1"/>
        </p:nvSpPr>
        <p:spPr>
          <a:xfrm>
            <a:off x="1079999" y="1840334"/>
            <a:ext cx="6840000" cy="45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 anchorCtr="1">
            <a:noAutofit/>
          </a:bodyPr>
          <a:lstStyle/>
          <a:p>
            <a:r>
              <a:rPr lang="de-DE" dirty="0" smtClean="0"/>
              <a:t>Teil 0</a:t>
            </a:r>
            <a:r>
              <a:rPr lang="de-DE" baseline="0" dirty="0" smtClean="0"/>
              <a:t> 	Fragen zur Wohnsituation (Vorbereitung auf die WGs)</a:t>
            </a:r>
            <a:endParaRPr lang="de-DE" dirty="0"/>
          </a:p>
        </p:txBody>
      </p:sp>
      <p:sp>
        <p:nvSpPr>
          <p:cNvPr id="7" name="Textfeld 6"/>
          <p:cNvSpPr txBox="1"/>
          <p:nvPr userDrawn="1"/>
        </p:nvSpPr>
        <p:spPr>
          <a:xfrm>
            <a:off x="1080000" y="2520000"/>
            <a:ext cx="410702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/>
              <a:t>Bezogen auf 5 neu eingezogene Bewohner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1692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accent6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Bewohnerberfragung Wohngemeinschaften 2011/2012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961A4-6928-43FB-A6F7-BABF55474A89}" type="datetime1">
              <a:rPr lang="de-DE" smtClean="0"/>
              <a:t>04.10.2016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Bastille-</a:t>
            </a:r>
            <a:r>
              <a:rPr lang="de-DE" dirty="0" err="1" smtClean="0"/>
              <a:t>Gsws</a:t>
            </a:r>
            <a:r>
              <a:rPr lang="de-DE" dirty="0" smtClean="0"/>
              <a:t>-e.V.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9CC2D-0CB7-4472-89EA-57E24905459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1822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1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000" y="2160000"/>
            <a:ext cx="3744000" cy="37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81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B</a:t>
            </a:r>
            <a:r>
              <a:rPr lang="de-DE" sz="2400" dirty="0" smtClean="0"/>
              <a:t>	Kontakt im sozialen Umfeld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3600000"/>
            <a:ext cx="73804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u="sng" dirty="0" smtClean="0"/>
              <a:t>These:</a:t>
            </a:r>
          </a:p>
          <a:p>
            <a:r>
              <a:rPr lang="de-DE" sz="2400" b="1" dirty="0" smtClean="0"/>
              <a:t>Es bestehen Kontakte zwischen den Bewohner/innen im Verein. </a:t>
            </a:r>
            <a:r>
              <a:rPr lang="de-DE" sz="2400" b="1" dirty="0" smtClean="0"/>
              <a:t>Ca. </a:t>
            </a:r>
            <a:r>
              <a:rPr lang="de-DE" sz="2400" b="1" dirty="0" smtClean="0"/>
              <a:t>ein D</a:t>
            </a:r>
            <a:r>
              <a:rPr lang="de-DE" sz="2400" b="1" dirty="0" smtClean="0"/>
              <a:t>rittel </a:t>
            </a:r>
            <a:r>
              <a:rPr lang="de-DE" sz="2400" b="1" dirty="0" smtClean="0"/>
              <a:t>der Befragten wünschen sich zusätzliche Kontakte und/oder Unternehmungen innerhalb des Vereins.</a:t>
            </a:r>
            <a:endParaRPr lang="de-DE" sz="2400" b="1" u="sng" dirty="0"/>
          </a:p>
        </p:txBody>
      </p:sp>
      <p:sp>
        <p:nvSpPr>
          <p:cNvPr id="6" name="Textfeld 5"/>
          <p:cNvSpPr txBox="1"/>
          <p:nvPr/>
        </p:nvSpPr>
        <p:spPr>
          <a:xfrm>
            <a:off x="1080000" y="2520000"/>
            <a:ext cx="214571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/>
              <a:t>Innerhalb des Vereins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877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B</a:t>
            </a:r>
            <a:r>
              <a:rPr lang="de-DE" sz="2400" dirty="0" smtClean="0"/>
              <a:t>	Kontakt im sozialen Umfeld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2520000"/>
            <a:ext cx="214571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/>
              <a:t>Innerhalb des Vereins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080001" y="3060001"/>
            <a:ext cx="7524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Treffen </a:t>
            </a:r>
            <a:r>
              <a:rPr lang="de-DE" sz="2400" dirty="0"/>
              <a:t>Sie sich privat mit anderen Bewohnern des </a:t>
            </a:r>
            <a:r>
              <a:rPr lang="de-DE" sz="2400" b="1" dirty="0" smtClean="0"/>
              <a:t>BEW</a:t>
            </a:r>
            <a:r>
              <a:rPr lang="de-DE" sz="2400" dirty="0" smtClean="0"/>
              <a:t> </a:t>
            </a:r>
            <a:r>
              <a:rPr lang="de-DE" sz="2400" dirty="0"/>
              <a:t>oder der WGs? </a:t>
            </a:r>
          </a:p>
        </p:txBody>
      </p:sp>
      <p:graphicFrame>
        <p:nvGraphicFramePr>
          <p:cNvPr id="10" name="Diagramm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618300"/>
              </p:ext>
            </p:extLst>
          </p:nvPr>
        </p:nvGraphicFramePr>
        <p:xfrm>
          <a:off x="5148064" y="3890998"/>
          <a:ext cx="3024336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700663"/>
              </p:ext>
            </p:extLst>
          </p:nvPr>
        </p:nvGraphicFramePr>
        <p:xfrm>
          <a:off x="1475656" y="4365104"/>
          <a:ext cx="2915934" cy="1296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1978"/>
                <a:gridCol w="971978"/>
                <a:gridCol w="971978"/>
              </a:tblGrid>
              <a:tr h="43937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regelmäßig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ab und zu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3937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1740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11,8%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58,8%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23,5%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991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B</a:t>
            </a:r>
            <a:r>
              <a:rPr lang="de-DE" sz="2400" dirty="0" smtClean="0"/>
              <a:t>	Kontakt im sozialen Umfeld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2520000"/>
            <a:ext cx="214571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/>
              <a:t>Innerhalb des </a:t>
            </a:r>
            <a:r>
              <a:rPr lang="de-DE" dirty="0" smtClean="0"/>
              <a:t>Vereins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080001" y="3060001"/>
            <a:ext cx="7524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Treffen Sie sich privat mit anderen Bewohnern des BEW oder der </a:t>
            </a:r>
            <a:r>
              <a:rPr lang="de-DE" sz="2400" b="1" dirty="0"/>
              <a:t>WGs</a:t>
            </a:r>
            <a:r>
              <a:rPr lang="de-DE" sz="2400" dirty="0"/>
              <a:t>? </a:t>
            </a:r>
          </a:p>
        </p:txBody>
      </p:sp>
      <p:graphicFrame>
        <p:nvGraphicFramePr>
          <p:cNvPr id="10" name="Diagramm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4859659"/>
              </p:ext>
            </p:extLst>
          </p:nvPr>
        </p:nvGraphicFramePr>
        <p:xfrm>
          <a:off x="5148064" y="4221088"/>
          <a:ext cx="2898127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223732"/>
              </p:ext>
            </p:extLst>
          </p:nvPr>
        </p:nvGraphicFramePr>
        <p:xfrm>
          <a:off x="939716" y="4437112"/>
          <a:ext cx="2984211" cy="1224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4737"/>
                <a:gridCol w="994737"/>
                <a:gridCol w="994737"/>
              </a:tblGrid>
              <a:tr h="4284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regelmäßig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ab und zu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0804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7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38764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11,8%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29,4%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41,2%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91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B</a:t>
            </a:r>
            <a:r>
              <a:rPr lang="de-DE" sz="2400" dirty="0" smtClean="0"/>
              <a:t>	Kontakt im sozialen Umfeld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2520000"/>
            <a:ext cx="214571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/>
              <a:t>Innerhalb des Vereins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066725" y="3058931"/>
            <a:ext cx="7609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Würden </a:t>
            </a:r>
            <a:r>
              <a:rPr lang="de-DE" sz="2400" dirty="0"/>
              <a:t>Sie gerne häufiger etwas mit den anderen Bewohnern des BEW unternehmen? </a:t>
            </a:r>
          </a:p>
        </p:txBody>
      </p:sp>
      <p:graphicFrame>
        <p:nvGraphicFramePr>
          <p:cNvPr id="11" name="Diagramm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2813361"/>
              </p:ext>
            </p:extLst>
          </p:nvPr>
        </p:nvGraphicFramePr>
        <p:xfrm>
          <a:off x="5508104" y="3821189"/>
          <a:ext cx="2672668" cy="1567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063853"/>
              </p:ext>
            </p:extLst>
          </p:nvPr>
        </p:nvGraphicFramePr>
        <p:xfrm>
          <a:off x="683568" y="4149080"/>
          <a:ext cx="4716018" cy="936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03"/>
                <a:gridCol w="786003"/>
                <a:gridCol w="786003"/>
                <a:gridCol w="786003"/>
                <a:gridCol w="786003"/>
                <a:gridCol w="786003"/>
              </a:tblGrid>
              <a:tr h="327636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Sport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Spiele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Kochen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Kino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Andere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31203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29643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17,6%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5,9%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23,5%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0,0%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17,6%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58,8%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62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B</a:t>
            </a:r>
            <a:r>
              <a:rPr lang="de-DE" sz="2400" dirty="0" smtClean="0"/>
              <a:t>	Kontakt im sozialen Umfeld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3600001"/>
            <a:ext cx="6804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u="sng" dirty="0" smtClean="0"/>
              <a:t>These:</a:t>
            </a:r>
            <a:r>
              <a:rPr lang="de-DE" sz="2400" u="sng" dirty="0" smtClean="0"/>
              <a:t> </a:t>
            </a:r>
          </a:p>
          <a:p>
            <a:r>
              <a:rPr lang="de-DE" sz="2400" b="1" dirty="0" smtClean="0"/>
              <a:t>Der </a:t>
            </a:r>
            <a:r>
              <a:rPr lang="de-DE" sz="2400" b="1" dirty="0"/>
              <a:t>G</a:t>
            </a:r>
            <a:r>
              <a:rPr lang="de-DE" sz="2400" b="1" dirty="0" smtClean="0"/>
              <a:t>roßteil der Befragten fühlt sich von anderen Bewohnern/innen ernst genommen und respektiert. </a:t>
            </a:r>
            <a:endParaRPr lang="de-DE" sz="2400" b="1" u="sng" dirty="0"/>
          </a:p>
        </p:txBody>
      </p:sp>
      <p:sp>
        <p:nvSpPr>
          <p:cNvPr id="6" name="Textfeld 5"/>
          <p:cNvSpPr txBox="1"/>
          <p:nvPr/>
        </p:nvSpPr>
        <p:spPr>
          <a:xfrm>
            <a:off x="1080000" y="2520000"/>
            <a:ext cx="214571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/>
              <a:t>Innerhalb des </a:t>
            </a:r>
            <a:r>
              <a:rPr lang="de-DE" dirty="0" smtClean="0"/>
              <a:t>Vereins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177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B</a:t>
            </a:r>
            <a:r>
              <a:rPr lang="de-DE" sz="2400" dirty="0" smtClean="0"/>
              <a:t>	Kontakt im sozialen Umfeld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2520000"/>
            <a:ext cx="214571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/>
              <a:t>Innerhalb des </a:t>
            </a:r>
            <a:r>
              <a:rPr lang="de-DE" dirty="0" smtClean="0"/>
              <a:t>Vereins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080000" y="3060001"/>
            <a:ext cx="7524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Fühlen </a:t>
            </a:r>
            <a:r>
              <a:rPr lang="de-DE" sz="2400" dirty="0"/>
              <a:t>Sie sich von den anderen BEW-Bewohnern ernst genommen und respektiert? </a:t>
            </a:r>
          </a:p>
        </p:txBody>
      </p:sp>
      <p:graphicFrame>
        <p:nvGraphicFramePr>
          <p:cNvPr id="57" name="Diagramm 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4681135"/>
              </p:ext>
            </p:extLst>
          </p:nvPr>
        </p:nvGraphicFramePr>
        <p:xfrm>
          <a:off x="5580112" y="4221088"/>
          <a:ext cx="2332266" cy="1486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2" name="Tabel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797346"/>
              </p:ext>
            </p:extLst>
          </p:nvPr>
        </p:nvGraphicFramePr>
        <p:xfrm>
          <a:off x="1259632" y="4365104"/>
          <a:ext cx="3744416" cy="13681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104"/>
                <a:gridCol w="936104"/>
                <a:gridCol w="936104"/>
                <a:gridCol w="936104"/>
              </a:tblGrid>
              <a:tr h="66748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Ja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nicht von allen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weiß nicht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35033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35033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76,5%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23,5%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0,0%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0,0%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61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2016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Teil B      Kontakt zum sozialen Umfeld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187624" y="2701083"/>
            <a:ext cx="6768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Möchten Sie, dass Ihnen andere BEW Bewohner helfen?</a:t>
            </a:r>
            <a:endParaRPr lang="de-DE" sz="2400" dirty="0"/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380825"/>
              </p:ext>
            </p:extLst>
          </p:nvPr>
        </p:nvGraphicFramePr>
        <p:xfrm>
          <a:off x="5292080" y="3861048"/>
          <a:ext cx="2952328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17591"/>
              </p:ext>
            </p:extLst>
          </p:nvPr>
        </p:nvGraphicFramePr>
        <p:xfrm>
          <a:off x="323528" y="4437112"/>
          <a:ext cx="4752528" cy="10081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  <a:gridCol w="792088"/>
                <a:gridCol w="792088"/>
                <a:gridCol w="792088"/>
                <a:gridCol w="792088"/>
                <a:gridCol w="792088"/>
              </a:tblGrid>
              <a:tr h="35283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Wohnung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Kochen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Reparaturen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Freizeit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Andere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336037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31923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11,8%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17,6%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23,5%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5,9%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17,6%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0,0%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72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2016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Teil B        Kontakt zum sozialen Umfeld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1331640" y="2492896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Haben Sie anderen BEW Bewohnern geholfen?</a:t>
            </a:r>
            <a:endParaRPr lang="de-DE" sz="2400" dirty="0"/>
          </a:p>
        </p:txBody>
      </p:sp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1472606"/>
              </p:ext>
            </p:extLst>
          </p:nvPr>
        </p:nvGraphicFramePr>
        <p:xfrm>
          <a:off x="5436096" y="3789040"/>
          <a:ext cx="3168352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370590"/>
              </p:ext>
            </p:extLst>
          </p:nvPr>
        </p:nvGraphicFramePr>
        <p:xfrm>
          <a:off x="395536" y="4437112"/>
          <a:ext cx="4680522" cy="10081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0087"/>
                <a:gridCol w="780087"/>
                <a:gridCol w="780087"/>
                <a:gridCol w="780087"/>
                <a:gridCol w="780087"/>
                <a:gridCol w="780087"/>
              </a:tblGrid>
              <a:tr h="35283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Wohnung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Kochen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Reparaturen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Freizeit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Andere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336037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6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7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31923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0,0%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5,9%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5,9%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29,4%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35,3%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41,2%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550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B</a:t>
            </a:r>
            <a:r>
              <a:rPr lang="de-DE" sz="2400" dirty="0" smtClean="0"/>
              <a:t>	Kontakt im sozialen Umfeld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2520000"/>
            <a:ext cx="403341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/>
              <a:t>Treffen mit Bewohnern innerhalb des BEW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080000" y="3600000"/>
            <a:ext cx="71644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u="sng" dirty="0" smtClean="0"/>
              <a:t>These:</a:t>
            </a:r>
            <a:r>
              <a:rPr lang="de-DE" sz="2400" u="sng" dirty="0" smtClean="0"/>
              <a:t> </a:t>
            </a:r>
          </a:p>
          <a:p>
            <a:r>
              <a:rPr lang="de-DE" sz="2400" b="1" dirty="0" smtClean="0"/>
              <a:t>Die Mehrheit der Befragten schätzt die Gemeinschaft beim Gruppenabend und der Präsenzzeit. Einige der Befragten benennen für sie unangenehme Umstände. </a:t>
            </a:r>
            <a:endParaRPr lang="de-DE" sz="2400" b="1" u="sng" dirty="0"/>
          </a:p>
        </p:txBody>
      </p:sp>
    </p:spTree>
    <p:extLst>
      <p:ext uri="{BB962C8B-B14F-4D97-AF65-F5344CB8AC3E}">
        <p14:creationId xmlns:p14="http://schemas.microsoft.com/office/powerpoint/2010/main" val="428098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B</a:t>
            </a:r>
            <a:r>
              <a:rPr lang="de-DE" sz="2400" dirty="0" smtClean="0"/>
              <a:t>	Kontakt im sozialen Umfeld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2520000"/>
            <a:ext cx="403341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/>
              <a:t>Treffen mit Bewohnern innerhalb des </a:t>
            </a:r>
            <a:r>
              <a:rPr lang="de-DE" dirty="0" smtClean="0"/>
              <a:t>BEW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080000" y="3060001"/>
            <a:ext cx="7524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Ist </a:t>
            </a:r>
            <a:r>
              <a:rPr lang="de-DE" sz="2400" dirty="0"/>
              <a:t>Ihnen der </a:t>
            </a:r>
            <a:r>
              <a:rPr lang="de-DE" sz="2400" dirty="0" smtClean="0"/>
              <a:t>Gruppenabend wichtig?</a:t>
            </a:r>
            <a:endParaRPr lang="de-DE" sz="2400" dirty="0"/>
          </a:p>
        </p:txBody>
      </p:sp>
      <p:graphicFrame>
        <p:nvGraphicFramePr>
          <p:cNvPr id="10" name="Diagramm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567225"/>
              </p:ext>
            </p:extLst>
          </p:nvPr>
        </p:nvGraphicFramePr>
        <p:xfrm>
          <a:off x="5436096" y="3933056"/>
          <a:ext cx="2880320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548907"/>
              </p:ext>
            </p:extLst>
          </p:nvPr>
        </p:nvGraphicFramePr>
        <p:xfrm>
          <a:off x="1259632" y="4149080"/>
          <a:ext cx="2897199" cy="1296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733"/>
                <a:gridCol w="965733"/>
                <a:gridCol w="965733"/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Ja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weiß nicht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6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58,8%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35,3%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5,9%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6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Bewohnerbefragung </a:t>
            </a:r>
            <a:br>
              <a:rPr lang="de-DE" dirty="0" smtClean="0"/>
            </a:br>
            <a:r>
              <a:rPr lang="de-DE" dirty="0" smtClean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216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Beteiligung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103842"/>
              </p:ext>
            </p:extLst>
          </p:nvPr>
        </p:nvGraphicFramePr>
        <p:xfrm>
          <a:off x="1115616" y="2780928"/>
          <a:ext cx="6936432" cy="2985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7054"/>
                <a:gridCol w="867054"/>
                <a:gridCol w="867054"/>
                <a:gridCol w="867054"/>
                <a:gridCol w="867054"/>
                <a:gridCol w="867054"/>
                <a:gridCol w="867054"/>
                <a:gridCol w="867054"/>
              </a:tblGrid>
              <a:tr h="327031"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Gesamt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</a:tr>
              <a:tr h="327031"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Absolut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BW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männlich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weiblich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</a:tr>
              <a:tr h="33162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de-DE" sz="1400" u="none" strike="noStrike">
                          <a:effectLst/>
                        </a:rPr>
                        <a:t>Gesamtteilnehmerzahl</a:t>
                      </a:r>
                      <a:endParaRPr lang="de-DE" sz="1400" b="1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>
                          <a:effectLst/>
                        </a:rPr>
                        <a:t>17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>
                          <a:effectLst/>
                        </a:rPr>
                        <a:t>32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>
                          <a:effectLst/>
                        </a:rPr>
                        <a:t>20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>
                          <a:effectLst/>
                        </a:rPr>
                        <a:t>12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>
                          <a:effectLst/>
                        </a:rPr>
                        <a:t>53,1%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</a:tr>
              <a:tr h="456697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</a:tr>
              <a:tr h="481941">
                <a:tc>
                  <a:txBody>
                    <a:bodyPr/>
                    <a:lstStyle/>
                    <a:p>
                      <a:pPr algn="ctr" fontAlgn="ctr"/>
                      <a:endParaRPr lang="de-DE" sz="1400" b="1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400" b="1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</a:tr>
              <a:tr h="327031"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Absolut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von Befragten  in 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von Gesamt-BW  in 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3162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de-DE" sz="1400" u="none" strike="noStrike">
                          <a:effectLst/>
                        </a:rPr>
                        <a:t>Männlich/ Weiblich</a:t>
                      </a:r>
                      <a:endParaRPr lang="de-DE" sz="1400" b="1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männlich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weiblich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männlich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weiblich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männlich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weiblich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02765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u="none" strike="noStrike">
                          <a:effectLst/>
                        </a:rPr>
                        <a:t>9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u="none" strike="noStrike">
                          <a:effectLst/>
                        </a:rPr>
                        <a:t>8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u="none" strike="noStrike">
                          <a:effectLst/>
                        </a:rPr>
                        <a:t>52,9%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u="none" strike="noStrike">
                          <a:effectLst/>
                        </a:rPr>
                        <a:t>47,1%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u="none" strike="noStrike">
                          <a:effectLst/>
                        </a:rPr>
                        <a:t>45,0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u="none" strike="noStrike" dirty="0">
                          <a:effectLst/>
                        </a:rPr>
                        <a:t>66,7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569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B</a:t>
            </a:r>
            <a:r>
              <a:rPr lang="de-DE" sz="2400" dirty="0" smtClean="0"/>
              <a:t>	Kontakt im sozialen Umfeld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96192" y="3140969"/>
            <a:ext cx="6171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Was </a:t>
            </a:r>
            <a:r>
              <a:rPr lang="de-DE" sz="2400" dirty="0"/>
              <a:t>gefällt Ihnen am Gruppenabend, was </a:t>
            </a:r>
            <a:r>
              <a:rPr lang="de-DE" sz="2400" dirty="0" smtClean="0"/>
              <a:t>nicht?</a:t>
            </a:r>
            <a:endParaRPr lang="de-DE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1088629" y="3717033"/>
            <a:ext cx="74524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„Das Zusammensitzen, unterhalten, das wir zusammen kochen, wir helfen uns gegenseitig. Durcheinander reden, weil man dann keinen versteht, wenn manche schlechte Laune haben“</a:t>
            </a:r>
          </a:p>
          <a:p>
            <a:endParaRPr lang="de-DE" dirty="0" smtClean="0"/>
          </a:p>
          <a:p>
            <a:r>
              <a:rPr lang="de-DE" dirty="0" smtClean="0"/>
              <a:t>„Das Zusammensein mit anderen, das gemeinsame Kochen, das ich mal andere Betreuer sehe.“</a:t>
            </a:r>
          </a:p>
          <a:p>
            <a:endParaRPr lang="de-DE" dirty="0"/>
          </a:p>
          <a:p>
            <a:r>
              <a:rPr lang="de-DE" dirty="0" smtClean="0"/>
              <a:t>„Die Schreierei, das es so laut ist, das alle zuhören lernen, ernste Themen auch ernst nehmen, sich nicht lustig machen“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080000" y="2520000"/>
            <a:ext cx="403341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/>
              <a:t>Treffen mit Bewohnern innerhalb des BEW</a:t>
            </a:r>
          </a:p>
        </p:txBody>
      </p:sp>
    </p:spTree>
    <p:extLst>
      <p:ext uri="{BB962C8B-B14F-4D97-AF65-F5344CB8AC3E}">
        <p14:creationId xmlns:p14="http://schemas.microsoft.com/office/powerpoint/2010/main" val="93616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B</a:t>
            </a:r>
            <a:r>
              <a:rPr lang="de-DE" sz="2400" dirty="0" smtClean="0"/>
              <a:t>	Kontakt im sozialen Umfeld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2520000"/>
            <a:ext cx="403341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/>
              <a:t>Treffen mit Bewohnern innerhalb des </a:t>
            </a:r>
            <a:r>
              <a:rPr lang="de-DE" dirty="0" smtClean="0"/>
              <a:t>BEW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080002" y="3060002"/>
            <a:ext cx="759645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„Zusammenarbeit</a:t>
            </a:r>
            <a:r>
              <a:rPr lang="de-DE" dirty="0"/>
              <a:t>, gemeinsam Zusammensein, mit anderen sich unterhalten, Spaß zu haben</a:t>
            </a:r>
            <a:r>
              <a:rPr lang="de-DE" dirty="0" smtClean="0"/>
              <a:t>.“</a:t>
            </a:r>
          </a:p>
          <a:p>
            <a:endParaRPr lang="de-DE" dirty="0" smtClean="0"/>
          </a:p>
          <a:p>
            <a:r>
              <a:rPr lang="de-DE" dirty="0" smtClean="0"/>
              <a:t>„Es gibt gesundes Essen, die Angebote sind gut, man kann mit den Betreuern reden.“</a:t>
            </a:r>
          </a:p>
          <a:p>
            <a:endParaRPr lang="de-DE" dirty="0"/>
          </a:p>
          <a:p>
            <a:r>
              <a:rPr lang="de-DE" dirty="0" smtClean="0"/>
              <a:t>„Meine Ideen werden nicht realisiert, finde ich schade, weil ich die Sachen der anderen mitmache.“</a:t>
            </a:r>
          </a:p>
          <a:p>
            <a:endParaRPr lang="de-DE" dirty="0"/>
          </a:p>
          <a:p>
            <a:r>
              <a:rPr lang="de-DE" dirty="0" smtClean="0"/>
              <a:t>„Zusammen was kochen, einige Leute treffen, schöne Atmosphäre“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550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B</a:t>
            </a:r>
            <a:r>
              <a:rPr lang="de-DE" sz="2400" dirty="0" smtClean="0"/>
              <a:t>	Kontakt im sozialen Umfeld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2520000"/>
            <a:ext cx="403341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/>
              <a:t>Treffen mit Bewohnern innerhalb des </a:t>
            </a:r>
            <a:r>
              <a:rPr lang="de-DE" dirty="0" smtClean="0"/>
              <a:t>BEW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080001" y="3060001"/>
            <a:ext cx="7596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Ist </a:t>
            </a:r>
            <a:r>
              <a:rPr lang="de-DE" sz="2400" dirty="0"/>
              <a:t>Ihnen die </a:t>
            </a:r>
            <a:r>
              <a:rPr lang="de-DE" sz="2400" dirty="0" smtClean="0"/>
              <a:t>Präsenzzeit wichtig</a:t>
            </a:r>
            <a:r>
              <a:rPr lang="de-DE" sz="2400" dirty="0"/>
              <a:t>? </a:t>
            </a:r>
          </a:p>
        </p:txBody>
      </p:sp>
      <p:graphicFrame>
        <p:nvGraphicFramePr>
          <p:cNvPr id="10" name="Diagramm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3493471"/>
              </p:ext>
            </p:extLst>
          </p:nvPr>
        </p:nvGraphicFramePr>
        <p:xfrm>
          <a:off x="5113412" y="4149080"/>
          <a:ext cx="3058988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520025"/>
              </p:ext>
            </p:extLst>
          </p:nvPr>
        </p:nvGraphicFramePr>
        <p:xfrm>
          <a:off x="1259632" y="4293096"/>
          <a:ext cx="2825190" cy="1296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1730"/>
                <a:gridCol w="941730"/>
                <a:gridCol w="941730"/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Ja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weiß nicht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70,6%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29,4%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0,0%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336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B</a:t>
            </a:r>
            <a:r>
              <a:rPr lang="de-DE" sz="2400" dirty="0" smtClean="0"/>
              <a:t>	Kontakt im sozialen Umfeld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2520000"/>
            <a:ext cx="403341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/>
              <a:t>Treffen mit Bewohnern innerhalb des </a:t>
            </a:r>
            <a:r>
              <a:rPr lang="de-DE" dirty="0" smtClean="0"/>
              <a:t>BEW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080001" y="3060001"/>
            <a:ext cx="5974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Was </a:t>
            </a:r>
            <a:r>
              <a:rPr lang="de-DE" sz="2400" dirty="0"/>
              <a:t>gefällt Ihnen an der Präsenzzeit, was </a:t>
            </a:r>
            <a:r>
              <a:rPr lang="de-DE" sz="2400" dirty="0" smtClean="0"/>
              <a:t>nicht</a:t>
            </a:r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080000" y="3600000"/>
            <a:ext cx="77404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„Mit den Leuten reden, bei den gemeinsamen Aktionen fühle ich mit integriert.“</a:t>
            </a:r>
          </a:p>
          <a:p>
            <a:endParaRPr lang="de-DE" dirty="0"/>
          </a:p>
          <a:p>
            <a:r>
              <a:rPr lang="de-DE" dirty="0" smtClean="0"/>
              <a:t>„Gemeinsamkeit, die Betreuer lassen uns selbst entscheiden, was wir machen.“</a:t>
            </a:r>
          </a:p>
          <a:p>
            <a:endParaRPr lang="de-DE" dirty="0"/>
          </a:p>
          <a:p>
            <a:r>
              <a:rPr lang="de-DE" dirty="0" smtClean="0"/>
              <a:t>„die ist zeitlich zu kurz, vielleicht auch später beginnend“</a:t>
            </a:r>
          </a:p>
          <a:p>
            <a:endParaRPr lang="de-DE" dirty="0"/>
          </a:p>
          <a:p>
            <a:r>
              <a:rPr lang="de-DE" dirty="0" smtClean="0"/>
              <a:t>„wenn es manchmal Streit wegen Kleinigkeiten gibt. Wenn die Betreuer manchmal keine Zeit haben“</a:t>
            </a:r>
          </a:p>
          <a:p>
            <a:endParaRPr lang="de-DE" dirty="0"/>
          </a:p>
          <a:p>
            <a:r>
              <a:rPr lang="de-DE" dirty="0" smtClean="0"/>
              <a:t>„gemütliches Zusammensitzen, die anderen Bewohner und Betreuer treffen“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748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B</a:t>
            </a:r>
            <a:r>
              <a:rPr lang="de-DE" sz="2400" dirty="0" smtClean="0"/>
              <a:t>	Kontakt im sozialen Umfeld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2520000"/>
            <a:ext cx="314272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/>
              <a:t>Treffen mit Bewohnern im Verein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080002" y="3060001"/>
            <a:ext cx="60847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Finden </a:t>
            </a:r>
            <a:r>
              <a:rPr lang="de-DE" sz="2400" dirty="0"/>
              <a:t>Sie die folgenden Angebote interessant? </a:t>
            </a:r>
          </a:p>
        </p:txBody>
      </p:sp>
    </p:spTree>
    <p:extLst>
      <p:ext uri="{BB962C8B-B14F-4D97-AF65-F5344CB8AC3E}">
        <p14:creationId xmlns:p14="http://schemas.microsoft.com/office/powerpoint/2010/main" val="329816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B</a:t>
            </a:r>
            <a:r>
              <a:rPr lang="de-DE" sz="2400" dirty="0" smtClean="0"/>
              <a:t>	Kontakt im sozialen Umfeld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1080000" y="2520000"/>
            <a:ext cx="314272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/>
              <a:t>Treffen mit Bewohnern im </a:t>
            </a:r>
            <a:r>
              <a:rPr lang="de-DE" dirty="0" smtClean="0"/>
              <a:t>Verein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34022"/>
              </p:ext>
            </p:extLst>
          </p:nvPr>
        </p:nvGraphicFramePr>
        <p:xfrm>
          <a:off x="1080000" y="2913451"/>
          <a:ext cx="7380429" cy="3800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347"/>
                <a:gridCol w="1054347"/>
                <a:gridCol w="1054347"/>
                <a:gridCol w="1054347"/>
                <a:gridCol w="1054347"/>
                <a:gridCol w="1054347"/>
                <a:gridCol w="1054347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Prozent (Teilnehmer)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Absolut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Ja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Ja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Ausflüge am Wochenende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70,6%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23,5%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Reisen im Verein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76,5%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17,6%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Frühstück am Samstag im Café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58,8%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41,2%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7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BEW-Reise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70,6%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23,5%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Große Bewohnerversammlung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76,5%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23,5%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Single-Party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58,8%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41,2%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7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Theater 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58,8%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41,2%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7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Bastille Kick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64,7%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35,3%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6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Fahrradgruppe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41,2%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58,8%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7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10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Kochgruppe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47,1%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47,1%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8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8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Sommerfest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94,1%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5,9%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16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Gänsebraten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94,1%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5,9%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16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Weihnachstfeier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100,0%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0,0%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17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Weihnachstfeiertage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58,8%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41,2%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7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Silvester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70,6%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29,4%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Ostern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70,6%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29,4%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Pfingstkahnfahrt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64,7%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35,3%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6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Elterncafe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76,5%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23,5%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4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Gesund und Lecker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76,5%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23,5%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4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66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B</a:t>
            </a:r>
            <a:r>
              <a:rPr lang="de-DE" sz="2400" dirty="0" smtClean="0"/>
              <a:t>	Kontakt im sozialen Umfeld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2520000"/>
            <a:ext cx="314272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/>
              <a:t>Treffen mit Bewohnern im </a:t>
            </a:r>
            <a:r>
              <a:rPr lang="de-DE" dirty="0" smtClean="0"/>
              <a:t>Verein</a:t>
            </a:r>
            <a:endParaRPr lang="de-DE" dirty="0"/>
          </a:p>
        </p:txBody>
      </p:sp>
      <p:graphicFrame>
        <p:nvGraphicFramePr>
          <p:cNvPr id="8" name="Diagram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2665960"/>
              </p:ext>
            </p:extLst>
          </p:nvPr>
        </p:nvGraphicFramePr>
        <p:xfrm>
          <a:off x="1080000" y="3068960"/>
          <a:ext cx="7380432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473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B</a:t>
            </a:r>
            <a:r>
              <a:rPr lang="de-DE" sz="2400" dirty="0" smtClean="0"/>
              <a:t>	Kontakt im sozialen Umfeld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2520000"/>
            <a:ext cx="314272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/>
              <a:t>Treffen mit Bewohnern im </a:t>
            </a:r>
            <a:r>
              <a:rPr lang="de-DE" dirty="0" smtClean="0"/>
              <a:t>Verein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080000" y="3140968"/>
            <a:ext cx="738043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Haben Sie Ideen oder Vorschläge für andere Angebote?</a:t>
            </a:r>
          </a:p>
          <a:p>
            <a:endParaRPr lang="de-DE" sz="1000" dirty="0"/>
          </a:p>
          <a:p>
            <a:r>
              <a:rPr lang="de-DE" dirty="0" smtClean="0"/>
              <a:t>„Sportgruppe“</a:t>
            </a:r>
          </a:p>
          <a:p>
            <a:endParaRPr lang="de-DE" dirty="0"/>
          </a:p>
          <a:p>
            <a:r>
              <a:rPr lang="de-DE" dirty="0" smtClean="0"/>
              <a:t>„öfter ins Museum gehen, Kreativgruppe“</a:t>
            </a:r>
          </a:p>
          <a:p>
            <a:endParaRPr lang="de-DE" dirty="0"/>
          </a:p>
          <a:p>
            <a:r>
              <a:rPr lang="de-DE" dirty="0" smtClean="0"/>
              <a:t>„Gesund und lecker könnte öfter sein. Ich hätte gerne mehr Kochmöglichkeiten, mehr Wochenendausflüge, Fußballgruppe oder Kanufahrgruppe“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78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/>
              <a:t>Teil C         Kontakt zu Betreuern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3600001"/>
            <a:ext cx="7164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u="sng" dirty="0" smtClean="0"/>
              <a:t>These: </a:t>
            </a:r>
          </a:p>
          <a:p>
            <a:r>
              <a:rPr lang="de-DE" sz="2400" b="1" dirty="0" smtClean="0"/>
              <a:t>Der Hauptteil der Befragten äußert sich zufrieden mit der BEW-Betreuung.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15791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2016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Teil C         Kontakt zu Betreuern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115616" y="2780928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Ist Ihr BEW-Betreuer gut zu erreichen?</a:t>
            </a:r>
            <a:endParaRPr lang="de-DE" sz="2400" dirty="0"/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9212091"/>
              </p:ext>
            </p:extLst>
          </p:nvPr>
        </p:nvGraphicFramePr>
        <p:xfrm>
          <a:off x="5004048" y="3645024"/>
          <a:ext cx="3397669" cy="2360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871762"/>
              </p:ext>
            </p:extLst>
          </p:nvPr>
        </p:nvGraphicFramePr>
        <p:xfrm>
          <a:off x="1835696" y="4005064"/>
          <a:ext cx="2016224" cy="1368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2"/>
                <a:gridCol w="1008112"/>
              </a:tblGrid>
              <a:tr h="45605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ja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5605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5605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88,2%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11,8%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21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360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B	Hilfe im Alltag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2700001"/>
            <a:ext cx="7596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Wird </a:t>
            </a:r>
            <a:r>
              <a:rPr lang="de-DE" sz="2400" dirty="0"/>
              <a:t>Ihnen bei der Gestaltung Ihrer Freizeit von den Mitarbeitern des BEW geholfen? </a:t>
            </a:r>
          </a:p>
        </p:txBody>
      </p:sp>
      <p:graphicFrame>
        <p:nvGraphicFramePr>
          <p:cNvPr id="9" name="Diagram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6923642"/>
              </p:ext>
            </p:extLst>
          </p:nvPr>
        </p:nvGraphicFramePr>
        <p:xfrm>
          <a:off x="5004048" y="3861048"/>
          <a:ext cx="3672408" cy="1905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890118"/>
              </p:ext>
            </p:extLst>
          </p:nvPr>
        </p:nvGraphicFramePr>
        <p:xfrm>
          <a:off x="1331640" y="4221088"/>
          <a:ext cx="3024336" cy="1296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2"/>
                <a:gridCol w="1008112"/>
                <a:gridCol w="1008112"/>
              </a:tblGrid>
              <a:tr h="60243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Ja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effectLst/>
                        </a:rPr>
                        <a:t>möchte keine Hilfe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34685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effectLst/>
                        </a:rPr>
                        <a:t>2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34685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70,6%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17,6%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effectLst/>
                        </a:rPr>
                        <a:t>11,8%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861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/>
              <a:t>Teil C         Kontakt zu Betreuern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971600" y="2700001"/>
            <a:ext cx="7524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Können Sie sich auf Absprachen mit Betreuern verlassen? </a:t>
            </a:r>
            <a:endParaRPr lang="de-DE" sz="2400" dirty="0"/>
          </a:p>
        </p:txBody>
      </p:sp>
      <p:graphicFrame>
        <p:nvGraphicFramePr>
          <p:cNvPr id="9" name="Diagram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1956552"/>
              </p:ext>
            </p:extLst>
          </p:nvPr>
        </p:nvGraphicFramePr>
        <p:xfrm>
          <a:off x="5220072" y="4077072"/>
          <a:ext cx="2880320" cy="18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714289"/>
              </p:ext>
            </p:extLst>
          </p:nvPr>
        </p:nvGraphicFramePr>
        <p:xfrm>
          <a:off x="1691680" y="4149080"/>
          <a:ext cx="2016224" cy="1152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2"/>
                <a:gridCol w="1008112"/>
              </a:tblGrid>
              <a:tr h="38404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ja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38404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16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38404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94,1%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5,9%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53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C</a:t>
            </a:r>
            <a:r>
              <a:rPr lang="de-DE" sz="2400" dirty="0" smtClean="0"/>
              <a:t>	</a:t>
            </a:r>
            <a:r>
              <a:rPr lang="de-DE" sz="2400" dirty="0" smtClean="0"/>
              <a:t>Kontakt mit Betreuern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2" y="2700001"/>
            <a:ext cx="7795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Haben Sie </a:t>
            </a:r>
            <a:r>
              <a:rPr lang="de-DE" sz="2400" dirty="0" smtClean="0"/>
              <a:t>die </a:t>
            </a:r>
            <a:r>
              <a:rPr lang="de-DE" sz="2400" dirty="0" smtClean="0"/>
              <a:t>Möglichkeit Kritik an der Betreuung zu äußern? </a:t>
            </a:r>
            <a:endParaRPr lang="de-DE" sz="2400" dirty="0"/>
          </a:p>
        </p:txBody>
      </p:sp>
      <p:graphicFrame>
        <p:nvGraphicFramePr>
          <p:cNvPr id="9" name="Diagram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1298520"/>
              </p:ext>
            </p:extLst>
          </p:nvPr>
        </p:nvGraphicFramePr>
        <p:xfrm>
          <a:off x="5012164" y="3861048"/>
          <a:ext cx="3312368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037095"/>
              </p:ext>
            </p:extLst>
          </p:nvPr>
        </p:nvGraphicFramePr>
        <p:xfrm>
          <a:off x="1475656" y="4077072"/>
          <a:ext cx="2304256" cy="14401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128"/>
                <a:gridCol w="1152128"/>
              </a:tblGrid>
              <a:tr h="48005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ja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8005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16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8005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94,1%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5,9%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612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C</a:t>
            </a:r>
            <a:r>
              <a:rPr lang="de-DE" sz="2400" dirty="0" smtClean="0"/>
              <a:t>	</a:t>
            </a:r>
            <a:r>
              <a:rPr lang="de-DE" sz="2400" dirty="0" smtClean="0"/>
              <a:t>Kontakt mit Betreuern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2" y="2700001"/>
            <a:ext cx="7524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Werden Ihre Ziele der Betreuung umgesetzt? </a:t>
            </a:r>
            <a:endParaRPr lang="de-DE" sz="2400" dirty="0"/>
          </a:p>
        </p:txBody>
      </p:sp>
      <p:graphicFrame>
        <p:nvGraphicFramePr>
          <p:cNvPr id="9" name="Diagram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5824405"/>
              </p:ext>
            </p:extLst>
          </p:nvPr>
        </p:nvGraphicFramePr>
        <p:xfrm>
          <a:off x="5148064" y="3717032"/>
          <a:ext cx="3096344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909396"/>
              </p:ext>
            </p:extLst>
          </p:nvPr>
        </p:nvGraphicFramePr>
        <p:xfrm>
          <a:off x="1763688" y="4005064"/>
          <a:ext cx="2304256" cy="15121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128"/>
                <a:gridCol w="1152128"/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ja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88,2%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11,8%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87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/>
              <a:t>Teil C	Kontakt mit Betreuern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1" y="3600001"/>
            <a:ext cx="7596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u="sng" dirty="0" smtClean="0"/>
              <a:t>These:</a:t>
            </a:r>
          </a:p>
          <a:p>
            <a:r>
              <a:rPr lang="de-DE" sz="2400" b="1" dirty="0" smtClean="0"/>
              <a:t>Alle Befragten äußern sich zufrieden bezüglich der Gespräche mit Betreuern.  </a:t>
            </a:r>
            <a:endParaRPr lang="de-DE" sz="2400" b="1" u="sng" dirty="0"/>
          </a:p>
        </p:txBody>
      </p:sp>
    </p:spTree>
    <p:extLst>
      <p:ext uri="{BB962C8B-B14F-4D97-AF65-F5344CB8AC3E}">
        <p14:creationId xmlns:p14="http://schemas.microsoft.com/office/powerpoint/2010/main" val="417215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/>
              <a:t>Teil C         Kontakt zu Betreuern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1" y="2700001"/>
            <a:ext cx="6923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Hören </a:t>
            </a:r>
            <a:r>
              <a:rPr lang="de-DE" sz="2400" dirty="0"/>
              <a:t>Ihnen die Betreuer bei Einzelgesprächen gut zu? </a:t>
            </a:r>
          </a:p>
        </p:txBody>
      </p:sp>
      <p:graphicFrame>
        <p:nvGraphicFramePr>
          <p:cNvPr id="9" name="Diagram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4816034"/>
              </p:ext>
            </p:extLst>
          </p:nvPr>
        </p:nvGraphicFramePr>
        <p:xfrm>
          <a:off x="4860032" y="3933056"/>
          <a:ext cx="3143596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442516"/>
              </p:ext>
            </p:extLst>
          </p:nvPr>
        </p:nvGraphicFramePr>
        <p:xfrm>
          <a:off x="1331640" y="4077072"/>
          <a:ext cx="2304256" cy="1368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128"/>
                <a:gridCol w="1152128"/>
              </a:tblGrid>
              <a:tr h="45605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ja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5605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17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5605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100,0%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0,0%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75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C</a:t>
            </a:r>
            <a:r>
              <a:rPr lang="de-DE" sz="2400" dirty="0" smtClean="0"/>
              <a:t>	</a:t>
            </a:r>
            <a:r>
              <a:rPr lang="de-DE" sz="2400" dirty="0" smtClean="0"/>
              <a:t>Kontakt mit </a:t>
            </a:r>
            <a:r>
              <a:rPr lang="de-DE" sz="2400" dirty="0" smtClean="0"/>
              <a:t>den Betreuern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2700001"/>
            <a:ext cx="3635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Verstehen </a:t>
            </a:r>
            <a:r>
              <a:rPr lang="de-DE" sz="2400" dirty="0"/>
              <a:t>Sie die Betreuer? </a:t>
            </a:r>
          </a:p>
        </p:txBody>
      </p:sp>
      <p:graphicFrame>
        <p:nvGraphicFramePr>
          <p:cNvPr id="9" name="Diagram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612233"/>
              </p:ext>
            </p:extLst>
          </p:nvPr>
        </p:nvGraphicFramePr>
        <p:xfrm>
          <a:off x="5364088" y="3933056"/>
          <a:ext cx="2880320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025087"/>
              </p:ext>
            </p:extLst>
          </p:nvPr>
        </p:nvGraphicFramePr>
        <p:xfrm>
          <a:off x="1691680" y="4077072"/>
          <a:ext cx="2160240" cy="14401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0120"/>
                <a:gridCol w="1080120"/>
              </a:tblGrid>
              <a:tr h="48005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ja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8005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8005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88,2%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5,9%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284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270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D</a:t>
            </a:r>
            <a:r>
              <a:rPr lang="de-DE" sz="2400" dirty="0" smtClean="0"/>
              <a:t>	Wohnen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3240000"/>
            <a:ext cx="74524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u="sng" dirty="0" smtClean="0"/>
              <a:t>These:</a:t>
            </a:r>
          </a:p>
          <a:p>
            <a:r>
              <a:rPr lang="de-DE" sz="2400" b="1" dirty="0" smtClean="0"/>
              <a:t>Der Großteil der Befragten ist mit den Wohnumständen </a:t>
            </a:r>
            <a:r>
              <a:rPr lang="de-DE" sz="2400" b="1" dirty="0" smtClean="0"/>
              <a:t>zufrieden</a:t>
            </a:r>
            <a:r>
              <a:rPr lang="de-DE" sz="2400" b="1" dirty="0"/>
              <a:t> </a:t>
            </a:r>
            <a:r>
              <a:rPr lang="de-DE" sz="2400" b="1" dirty="0" smtClean="0"/>
              <a:t>und fühlt sich in der Wohnung wohl. Allerdings fühlen sich zwei Drittel in ihrer Wohnung alleine.</a:t>
            </a:r>
            <a:endParaRPr lang="de-DE" sz="2400" b="1" u="sng" dirty="0"/>
          </a:p>
        </p:txBody>
      </p:sp>
    </p:spTree>
    <p:extLst>
      <p:ext uri="{BB962C8B-B14F-4D97-AF65-F5344CB8AC3E}">
        <p14:creationId xmlns:p14="http://schemas.microsoft.com/office/powerpoint/2010/main" val="93533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270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D</a:t>
            </a:r>
            <a:r>
              <a:rPr lang="de-DE" sz="2400" dirty="0" smtClean="0"/>
              <a:t>	Wohnen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2700001"/>
            <a:ext cx="6347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Sind </a:t>
            </a:r>
            <a:r>
              <a:rPr lang="de-DE" sz="2400" dirty="0"/>
              <a:t>Sie mit ihrer Wohnungseinrichtung zufrieden? </a:t>
            </a:r>
          </a:p>
        </p:txBody>
      </p:sp>
      <p:graphicFrame>
        <p:nvGraphicFramePr>
          <p:cNvPr id="9" name="Diagram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7682155"/>
              </p:ext>
            </p:extLst>
          </p:nvPr>
        </p:nvGraphicFramePr>
        <p:xfrm>
          <a:off x="4572000" y="3933056"/>
          <a:ext cx="3240360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688795"/>
              </p:ext>
            </p:extLst>
          </p:nvPr>
        </p:nvGraphicFramePr>
        <p:xfrm>
          <a:off x="1547664" y="4077072"/>
          <a:ext cx="2160240" cy="1368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0120"/>
                <a:gridCol w="1080120"/>
              </a:tblGrid>
              <a:tr h="45605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ja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5605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5605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88,2%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5,9%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78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270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D</a:t>
            </a:r>
            <a:r>
              <a:rPr lang="de-DE" sz="2400" dirty="0" smtClean="0"/>
              <a:t>	Wohnen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3420001"/>
            <a:ext cx="72364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„Ich benötige neue Kleiderschränke, neue Couch, andere Sachen für die Wohnung.“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080000" y="2700001"/>
            <a:ext cx="62621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Sind Sie mit ihrer Wohnungseinrichtung zufrieden?</a:t>
            </a:r>
          </a:p>
          <a:p>
            <a:r>
              <a:rPr lang="de-DE" sz="2400" dirty="0" smtClean="0"/>
              <a:t>Wenn nein, möchten Sie dies ändern? 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9895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270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D</a:t>
            </a:r>
            <a:r>
              <a:rPr lang="de-DE" sz="2400" dirty="0" smtClean="0"/>
              <a:t>	Wohnen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2700001"/>
            <a:ext cx="4797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Fühlen </a:t>
            </a:r>
            <a:r>
              <a:rPr lang="de-DE" sz="2400" dirty="0"/>
              <a:t>Sie sich wohl in der Wohnung? </a:t>
            </a:r>
          </a:p>
        </p:txBody>
      </p:sp>
      <p:graphicFrame>
        <p:nvGraphicFramePr>
          <p:cNvPr id="9" name="Diagram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4403859"/>
              </p:ext>
            </p:extLst>
          </p:nvPr>
        </p:nvGraphicFramePr>
        <p:xfrm>
          <a:off x="5364088" y="3933056"/>
          <a:ext cx="3168352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884332"/>
              </p:ext>
            </p:extLst>
          </p:nvPr>
        </p:nvGraphicFramePr>
        <p:xfrm>
          <a:off x="1763688" y="4149080"/>
          <a:ext cx="2232248" cy="1296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6124"/>
                <a:gridCol w="1116124"/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ja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16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94,1%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0,0%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706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360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B	Hilfe im Alltag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1079245" y="2680553"/>
            <a:ext cx="7524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Möchten </a:t>
            </a:r>
            <a:r>
              <a:rPr lang="de-DE" sz="2400" dirty="0"/>
              <a:t>Sie bei Arztbesuchen von den Betreuern begleitet werden? </a:t>
            </a:r>
          </a:p>
        </p:txBody>
      </p:sp>
      <p:graphicFrame>
        <p:nvGraphicFramePr>
          <p:cNvPr id="9" name="Diagram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3097157"/>
              </p:ext>
            </p:extLst>
          </p:nvPr>
        </p:nvGraphicFramePr>
        <p:xfrm>
          <a:off x="5076055" y="4005064"/>
          <a:ext cx="3527637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109622"/>
              </p:ext>
            </p:extLst>
          </p:nvPr>
        </p:nvGraphicFramePr>
        <p:xfrm>
          <a:off x="899592" y="4221088"/>
          <a:ext cx="3600400" cy="13681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0100"/>
                <a:gridCol w="900100"/>
                <a:gridCol w="900100"/>
                <a:gridCol w="900100"/>
              </a:tblGrid>
              <a:tr h="47885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Erstkontakt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regelmäßig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Unsicherheit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5605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6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332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35,3%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11,8%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64,7%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17,6%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67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2016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Teil D      Wohnen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971600" y="2636912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Fühlen Sie sich in Ihrer Wohnung allein?</a:t>
            </a:r>
            <a:endParaRPr lang="de-DE" sz="2400" dirty="0"/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8422195"/>
              </p:ext>
            </p:extLst>
          </p:nvPr>
        </p:nvGraphicFramePr>
        <p:xfrm>
          <a:off x="4716016" y="3789040"/>
          <a:ext cx="3240360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22305"/>
              </p:ext>
            </p:extLst>
          </p:nvPr>
        </p:nvGraphicFramePr>
        <p:xfrm>
          <a:off x="1331640" y="4149080"/>
          <a:ext cx="2088232" cy="1296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4116"/>
                <a:gridCol w="1044116"/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ja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29,4%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64,7%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652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r>
              <a:rPr lang="de-DE" dirty="0" smtClean="0"/>
              <a:t>BEW</a:t>
            </a:r>
            <a:br>
              <a:rPr lang="de-DE" dirty="0" smtClean="0"/>
            </a:br>
            <a:r>
              <a:rPr lang="de-DE" b="1" dirty="0" smtClean="0">
                <a:solidFill>
                  <a:srgbClr val="FFFF00"/>
                </a:solidFill>
              </a:rPr>
              <a:t>Rückblick </a:t>
            </a:r>
            <a:r>
              <a:rPr lang="de-DE" b="1" dirty="0" smtClean="0">
                <a:solidFill>
                  <a:srgbClr val="FFFF00"/>
                </a:solidFill>
              </a:rPr>
              <a:t>2014</a:t>
            </a:r>
            <a:endParaRPr lang="de-DE" b="1" dirty="0">
              <a:solidFill>
                <a:srgbClr val="FFFF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270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D</a:t>
            </a:r>
            <a:r>
              <a:rPr lang="de-DE" sz="2400" dirty="0" smtClean="0"/>
              <a:t>	Wohnen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1" y="3060001"/>
            <a:ext cx="4902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Fühlen </a:t>
            </a:r>
            <a:r>
              <a:rPr lang="de-DE" sz="2400" dirty="0"/>
              <a:t>Sie sich in der Wohnung allein? </a:t>
            </a:r>
          </a:p>
        </p:txBody>
      </p:sp>
      <p:graphicFrame>
        <p:nvGraphicFramePr>
          <p:cNvPr id="8" name="Diagram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222423"/>
              </p:ext>
            </p:extLst>
          </p:nvPr>
        </p:nvGraphicFramePr>
        <p:xfrm>
          <a:off x="5399999" y="3960000"/>
          <a:ext cx="2880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07601"/>
              </p:ext>
            </p:extLst>
          </p:nvPr>
        </p:nvGraphicFramePr>
        <p:xfrm>
          <a:off x="1800000" y="4221087"/>
          <a:ext cx="1979912" cy="1368153"/>
        </p:xfrm>
        <a:graphic>
          <a:graphicData uri="http://schemas.openxmlformats.org/drawingml/2006/table">
            <a:tbl>
              <a:tblPr/>
              <a:tblGrid>
                <a:gridCol w="989956"/>
                <a:gridCol w="989956"/>
              </a:tblGrid>
              <a:tr h="45605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w Cen MT Condensed"/>
                        </a:rPr>
                        <a:t>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w Cen MT Condensed"/>
                        </a:rPr>
                        <a:t>nein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w Cen MT Condensed"/>
                        </a:rPr>
                        <a:t>2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w Cen MT Condensed"/>
                        </a:rPr>
                        <a:t>14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05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w Cen MT Condensed"/>
                        </a:rPr>
                        <a:t>12,5%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w Cen MT Condensed"/>
                        </a:rPr>
                        <a:t>87,5%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68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270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D</a:t>
            </a:r>
            <a:r>
              <a:rPr lang="de-DE" sz="2400" dirty="0" smtClean="0"/>
              <a:t>	Wohnen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3420000"/>
            <a:ext cx="72364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DE" dirty="0"/>
          </a:p>
          <a:p>
            <a:r>
              <a:rPr lang="de-DE" dirty="0" smtClean="0"/>
              <a:t>„Ich möchte gerne mit einem Partner zusammen wohnen.“</a:t>
            </a:r>
          </a:p>
          <a:p>
            <a:endParaRPr lang="de-DE" dirty="0"/>
          </a:p>
          <a:p>
            <a:r>
              <a:rPr lang="de-DE" dirty="0" smtClean="0"/>
              <a:t>„Manchmal wenn es mir nicht gut geht, schwer zu sagen gerade.“</a:t>
            </a:r>
          </a:p>
          <a:p>
            <a:endParaRPr lang="de-DE" dirty="0"/>
          </a:p>
          <a:p>
            <a:r>
              <a:rPr lang="de-DE" dirty="0" smtClean="0"/>
              <a:t>„Manchmal, so wie es allen geht.“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080001" y="2700001"/>
            <a:ext cx="50567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Fühlen Sie sich </a:t>
            </a:r>
            <a:r>
              <a:rPr lang="de-DE" sz="2400" dirty="0" smtClean="0"/>
              <a:t>in der Wohnung allein</a:t>
            </a:r>
            <a:r>
              <a:rPr lang="de-DE" sz="2400" dirty="0" smtClean="0"/>
              <a:t>? </a:t>
            </a:r>
            <a:endParaRPr lang="de-DE" sz="2400" dirty="0"/>
          </a:p>
          <a:p>
            <a:r>
              <a:rPr lang="de-DE" sz="2400" dirty="0" smtClean="0"/>
              <a:t>Wenn nein, möchten Sie dies ändern? 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76355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899592" y="2204865"/>
            <a:ext cx="72364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 smtClean="0"/>
          </a:p>
          <a:p>
            <a:pPr algn="ctr"/>
            <a:r>
              <a:rPr lang="de-DE" sz="3600" dirty="0" smtClean="0"/>
              <a:t>Das waren die Ergebnisse der Bewohnerbefragung </a:t>
            </a:r>
            <a:r>
              <a:rPr lang="de-DE" sz="3600" dirty="0" smtClean="0"/>
              <a:t>2016</a:t>
            </a:r>
            <a:endParaRPr lang="de-DE" sz="3600" dirty="0" smtClean="0"/>
          </a:p>
          <a:p>
            <a:pPr algn="ctr"/>
            <a:endParaRPr lang="de-DE" sz="3600" b="1" dirty="0"/>
          </a:p>
          <a:p>
            <a:pPr algn="ctr"/>
            <a:r>
              <a:rPr lang="de-DE" sz="3600" b="1" dirty="0" smtClean="0"/>
              <a:t>Vielen Dank für die Aufmerksamkeit!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800" y="4790188"/>
            <a:ext cx="1872000" cy="18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9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2016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Teil B Hilfe im Alltag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43608" y="2636912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Möchten Sie beim Einkauf von den BEW-Betreuern begleitet werden?</a:t>
            </a:r>
            <a:endParaRPr lang="de-DE" sz="2400" dirty="0"/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9023711"/>
              </p:ext>
            </p:extLst>
          </p:nvPr>
        </p:nvGraphicFramePr>
        <p:xfrm>
          <a:off x="5364088" y="3861048"/>
          <a:ext cx="3528392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740903"/>
              </p:ext>
            </p:extLst>
          </p:nvPr>
        </p:nvGraphicFramePr>
        <p:xfrm>
          <a:off x="467544" y="4221088"/>
          <a:ext cx="4248470" cy="1224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9694"/>
                <a:gridCol w="849694"/>
                <a:gridCol w="849694"/>
                <a:gridCol w="849694"/>
                <a:gridCol w="849694"/>
              </a:tblGrid>
              <a:tr h="4284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Lebensmittel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Einrichtung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Elektronik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Kleidung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0804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8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7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6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38764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47,1%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41,2%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35,3%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29,4%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29,4%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41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360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B	Hilfe im Alltag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2700001"/>
            <a:ext cx="7596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Ist </a:t>
            </a:r>
            <a:r>
              <a:rPr lang="de-DE" sz="2400" dirty="0"/>
              <a:t>Ihnen in der Betreuung wichtig, dass Sie gemeinsam mit dem Betreuer Mahlzeiten zubereiten? </a:t>
            </a:r>
          </a:p>
        </p:txBody>
      </p:sp>
      <p:graphicFrame>
        <p:nvGraphicFramePr>
          <p:cNvPr id="9" name="Diagram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9705962"/>
              </p:ext>
            </p:extLst>
          </p:nvPr>
        </p:nvGraphicFramePr>
        <p:xfrm>
          <a:off x="4644008" y="4149080"/>
          <a:ext cx="3312368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491319"/>
              </p:ext>
            </p:extLst>
          </p:nvPr>
        </p:nvGraphicFramePr>
        <p:xfrm>
          <a:off x="1077732" y="4365104"/>
          <a:ext cx="2630172" cy="1368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724"/>
                <a:gridCol w="876724"/>
                <a:gridCol w="876724"/>
              </a:tblGrid>
              <a:tr h="45605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Ja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weiß nicht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5605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2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56051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76,5%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11,8%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5,9%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44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B</a:t>
            </a:r>
            <a:r>
              <a:rPr lang="de-DE" sz="2400" dirty="0" smtClean="0"/>
              <a:t>	Kontakt im sozialen Umfeld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3600001"/>
            <a:ext cx="7380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u="sng" dirty="0" smtClean="0"/>
              <a:t>These:</a:t>
            </a:r>
            <a:r>
              <a:rPr lang="de-DE" sz="2400" u="sng" dirty="0" smtClean="0"/>
              <a:t> </a:t>
            </a:r>
          </a:p>
          <a:p>
            <a:r>
              <a:rPr lang="de-DE" sz="2400" b="1" dirty="0" smtClean="0"/>
              <a:t>Ein Großteil der Befragten wünscht sich Kontakte außerhalb des Vereins.</a:t>
            </a:r>
            <a:endParaRPr lang="de-DE" sz="2400" b="1" u="sng" dirty="0"/>
          </a:p>
        </p:txBody>
      </p:sp>
      <p:sp>
        <p:nvSpPr>
          <p:cNvPr id="6" name="Textfeld 5"/>
          <p:cNvSpPr txBox="1"/>
          <p:nvPr/>
        </p:nvSpPr>
        <p:spPr>
          <a:xfrm>
            <a:off x="1080000" y="2520000"/>
            <a:ext cx="108574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/>
              <a:t>Allgemein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293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</a:t>
            </a:r>
            <a:r>
              <a:rPr lang="de-DE" dirty="0" smtClean="0"/>
              <a:t>2016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0000" y="1800000"/>
            <a:ext cx="5040000" cy="450000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Teil </a:t>
            </a:r>
            <a:r>
              <a:rPr lang="de-DE" sz="2400" dirty="0" smtClean="0"/>
              <a:t>B</a:t>
            </a:r>
            <a:r>
              <a:rPr lang="de-DE" sz="2400" dirty="0" smtClean="0"/>
              <a:t>	Kontakt im sozialen Umfeld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80000" y="2520000"/>
            <a:ext cx="108574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/>
              <a:t>Allgemein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080000" y="3060001"/>
            <a:ext cx="7596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Wünschen </a:t>
            </a:r>
            <a:r>
              <a:rPr lang="de-DE" sz="2400" dirty="0"/>
              <a:t>Sie </a:t>
            </a:r>
            <a:r>
              <a:rPr lang="de-DE" sz="2400" dirty="0" smtClean="0"/>
              <a:t>sich Kontakte zu Menschen, die nicht von der Bastille betreut werden? </a:t>
            </a:r>
            <a:endParaRPr lang="de-DE" sz="2400" dirty="0"/>
          </a:p>
        </p:txBody>
      </p:sp>
      <p:graphicFrame>
        <p:nvGraphicFramePr>
          <p:cNvPr id="10" name="Diagramm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4270847"/>
              </p:ext>
            </p:extLst>
          </p:nvPr>
        </p:nvGraphicFramePr>
        <p:xfrm>
          <a:off x="5220072" y="4293096"/>
          <a:ext cx="2952328" cy="165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34039"/>
              </p:ext>
            </p:extLst>
          </p:nvPr>
        </p:nvGraphicFramePr>
        <p:xfrm>
          <a:off x="1622873" y="4509120"/>
          <a:ext cx="2699913" cy="1296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9971"/>
                <a:gridCol w="899971"/>
                <a:gridCol w="899971"/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Ja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weiß nicht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76,5%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17,6%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5,9%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41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Bewohnerbefragung </a:t>
            </a:r>
            <a:br>
              <a:rPr lang="de-DE" dirty="0"/>
            </a:br>
            <a:r>
              <a:rPr lang="de-DE" dirty="0"/>
              <a:t>Betreutes Einzelwohnen 2016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Teil B	    Kontakt zum sozialen Umfeld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Bastille-Gsws-e.V.</a:t>
            </a:r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43608" y="2492896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Haben sie Kontakt mit Ihren Nachbarn oder anderen </a:t>
            </a:r>
            <a:r>
              <a:rPr lang="de-DE" sz="2400" dirty="0" err="1" smtClean="0"/>
              <a:t>Menschn</a:t>
            </a:r>
            <a:r>
              <a:rPr lang="de-DE" sz="2400" dirty="0" smtClean="0"/>
              <a:t> in Ihrer Nähe?</a:t>
            </a:r>
            <a:endParaRPr lang="de-DE" sz="2400" dirty="0"/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2471878"/>
              </p:ext>
            </p:extLst>
          </p:nvPr>
        </p:nvGraphicFramePr>
        <p:xfrm>
          <a:off x="4788024" y="4077072"/>
          <a:ext cx="3168352" cy="165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629555"/>
              </p:ext>
            </p:extLst>
          </p:nvPr>
        </p:nvGraphicFramePr>
        <p:xfrm>
          <a:off x="1259189" y="4365104"/>
          <a:ext cx="3024336" cy="1152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2"/>
                <a:gridCol w="1008112"/>
                <a:gridCol w="1008112"/>
              </a:tblGrid>
              <a:tr h="38404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Ja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nein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weiß nicht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38404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8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8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1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  <a:tr h="38404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47,1%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>
                          <a:effectLst/>
                        </a:rPr>
                        <a:t>47,1%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u="none" strike="noStrike" dirty="0">
                          <a:effectLst/>
                        </a:rPr>
                        <a:t>5,9%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 Condensed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49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alathe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1767</Words>
  <Application>Microsoft Office PowerPoint</Application>
  <PresentationFormat>Bildschirmpräsentation (4:3)</PresentationFormat>
  <Paragraphs>613</Paragraphs>
  <Slides>43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43</vt:i4>
      </vt:variant>
    </vt:vector>
  </HeadingPairs>
  <TitlesOfParts>
    <vt:vector size="44" baseType="lpstr">
      <vt:lpstr>Larissa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 Betreutes Einzelwohnen 2016</vt:lpstr>
      <vt:lpstr>Bewohnerbefragung BEW Rückblick 2014</vt:lpstr>
      <vt:lpstr>Bewohnerbefragung  Betreutes Einzelwohnen 2016</vt:lpstr>
      <vt:lpstr>Bewohnerbefragung  Betreutes Einzelwohnen 2016</vt:lpstr>
    </vt:vector>
  </TitlesOfParts>
  <Company>Smokers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Jane</dc:creator>
  <cp:lastModifiedBy>Nülken, Björn</cp:lastModifiedBy>
  <cp:revision>242</cp:revision>
  <cp:lastPrinted>2014-06-03T11:47:36Z</cp:lastPrinted>
  <dcterms:created xsi:type="dcterms:W3CDTF">2012-03-24T10:04:58Z</dcterms:created>
  <dcterms:modified xsi:type="dcterms:W3CDTF">2016-10-04T10:24:25Z</dcterms:modified>
</cp:coreProperties>
</file>